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6" r:id="rId1"/>
  </p:sldMasterIdLst>
  <p:notesMasterIdLst>
    <p:notesMasterId r:id="rId27"/>
  </p:notesMasterIdLst>
  <p:sldIdLst>
    <p:sldId id="256" r:id="rId2"/>
    <p:sldId id="257" r:id="rId3"/>
    <p:sldId id="263" r:id="rId4"/>
    <p:sldId id="267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3" r:id="rId18"/>
    <p:sldId id="292" r:id="rId19"/>
    <p:sldId id="297" r:id="rId20"/>
    <p:sldId id="261" r:id="rId21"/>
    <p:sldId id="298" r:id="rId22"/>
    <p:sldId id="299" r:id="rId23"/>
    <p:sldId id="300" r:id="rId24"/>
    <p:sldId id="301" r:id="rId25"/>
    <p:sldId id="262" r:id="rId26"/>
  </p:sldIdLst>
  <p:sldSz cx="9144000" cy="6858000" type="screen4x3"/>
  <p:notesSz cx="6858000" cy="9144000"/>
  <p:embeddedFontLst>
    <p:embeddedFont>
      <p:font typeface="Open Sans" panose="020B0604020202020204" charset="0"/>
      <p:regular r:id="rId28"/>
      <p:bold r:id="rId29"/>
      <p:italic r:id="rId30"/>
      <p:boldItalic r:id="rId31"/>
    </p:embeddedFont>
    <p:embeddedFont>
      <p:font typeface="Verdana" panose="020B0604030504040204" pitchFamily="34" charset="0"/>
      <p:regular r:id="rId32"/>
      <p:bold r:id="rId33"/>
      <p:italic r:id="rId34"/>
      <p:boldItalic r:id="rId35"/>
    </p:embeddedFont>
    <p:embeddedFont>
      <p:font typeface="Playfair Display" panose="020B0604020202020204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ncent Capaldi" initials="VC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45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928" autoAdjust="0"/>
    <p:restoredTop sz="94716"/>
  </p:normalViewPr>
  <p:slideViewPr>
    <p:cSldViewPr snapToGrid="0">
      <p:cViewPr>
        <p:scale>
          <a:sx n="50" d="100"/>
          <a:sy n="50" d="100"/>
        </p:scale>
        <p:origin x="90" y="-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2441058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13e5dbe4c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13e5dbe4c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13e5dbe4c_0_2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313e5dbe4c_0_2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IPM - Update to relevant subject features/information before template sent to pack writer. 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13e5dbe4c_0_2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313e5dbe4c_0_2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0" y="-4200"/>
            <a:ext cx="9144000" cy="6866400"/>
          </a:xfrm>
          <a:prstGeom prst="rect">
            <a:avLst/>
          </a:prstGeom>
          <a:solidFill>
            <a:srgbClr val="3F45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2927477"/>
            <a:ext cx="3818400" cy="880254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9322"/>
              </a:buClr>
              <a:buSzPts val="3000"/>
              <a:buNone/>
              <a:defRPr sz="3000" b="0" i="0">
                <a:solidFill>
                  <a:srgbClr val="F3932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4543"/>
              </a:buClr>
              <a:buSzPts val="2800"/>
              <a:buNone/>
              <a:defRPr sz="2800">
                <a:solidFill>
                  <a:srgbClr val="3F4543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4543"/>
              </a:buClr>
              <a:buSzPts val="2800"/>
              <a:buNone/>
              <a:defRPr sz="2800">
                <a:solidFill>
                  <a:srgbClr val="3F4543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4543"/>
              </a:buClr>
              <a:buSzPts val="2800"/>
              <a:buNone/>
              <a:defRPr sz="2800">
                <a:solidFill>
                  <a:srgbClr val="3F4543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4543"/>
              </a:buClr>
              <a:buSzPts val="2800"/>
              <a:buNone/>
              <a:defRPr sz="2800">
                <a:solidFill>
                  <a:srgbClr val="3F4543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4543"/>
              </a:buClr>
              <a:buSzPts val="2800"/>
              <a:buNone/>
              <a:defRPr sz="2800">
                <a:solidFill>
                  <a:srgbClr val="3F4543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4543"/>
              </a:buClr>
              <a:buSzPts val="2800"/>
              <a:buNone/>
              <a:defRPr sz="2800">
                <a:solidFill>
                  <a:srgbClr val="3F4543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4543"/>
              </a:buClr>
              <a:buSzPts val="2800"/>
              <a:buNone/>
              <a:defRPr sz="2800">
                <a:solidFill>
                  <a:srgbClr val="3F4543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4543"/>
              </a:buClr>
              <a:buSzPts val="2800"/>
              <a:buNone/>
              <a:defRPr sz="2800">
                <a:solidFill>
                  <a:srgbClr val="3F4543"/>
                </a:solidFill>
              </a:defRPr>
            </a:lvl9pPr>
          </a:lstStyle>
          <a:p>
            <a:endParaRPr dirty="0"/>
          </a:p>
        </p:txBody>
      </p:sp>
      <p:sp>
        <p:nvSpPr>
          <p:cNvPr id="13" name="Google Shape;13;p2"/>
          <p:cNvSpPr txBox="1"/>
          <p:nvPr/>
        </p:nvSpPr>
        <p:spPr>
          <a:xfrm>
            <a:off x="311700" y="287625"/>
            <a:ext cx="5297100" cy="10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b="1" i="0" dirty="0" err="1">
                <a:solidFill>
                  <a:srgbClr val="F39322"/>
                </a:solidFill>
                <a:latin typeface="Arial" panose="020B0604020202020204" pitchFamily="34" charset="0"/>
                <a:ea typeface="Playfair Display"/>
                <a:cs typeface="Arial" panose="020B0604020202020204" pitchFamily="34" charset="0"/>
                <a:sym typeface="Playfair Display"/>
              </a:rPr>
              <a:t>Edexcel</a:t>
            </a:r>
            <a:r>
              <a:rPr lang="en" sz="4800" b="1" i="0" dirty="0">
                <a:solidFill>
                  <a:srgbClr val="F39322"/>
                </a:solidFill>
                <a:latin typeface="Arial" panose="020B0604020202020204" pitchFamily="34" charset="0"/>
                <a:ea typeface="Playfair Display"/>
                <a:cs typeface="Arial" panose="020B0604020202020204" pitchFamily="34" charset="0"/>
                <a:sym typeface="Playfair Display"/>
              </a:rPr>
              <a:t> International AS/A Level</a:t>
            </a:r>
            <a:endParaRPr sz="4800" b="1" i="0" dirty="0">
              <a:solidFill>
                <a:srgbClr val="F39322"/>
              </a:solidFill>
              <a:latin typeface="Arial" panose="020B0604020202020204" pitchFamily="34" charset="0"/>
              <a:ea typeface="Playfair Display"/>
              <a:cs typeface="Arial" panose="020B0604020202020204" pitchFamily="34" charset="0"/>
              <a:sym typeface="Playfair Display"/>
            </a:endParaRPr>
          </a:p>
        </p:txBody>
      </p:sp>
      <p:sp>
        <p:nvSpPr>
          <p:cNvPr id="14" name="Google Shape;14;p2"/>
          <p:cNvSpPr txBox="1"/>
          <p:nvPr/>
        </p:nvSpPr>
        <p:spPr>
          <a:xfrm>
            <a:off x="362932" y="3729403"/>
            <a:ext cx="4041935" cy="5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dirty="0">
                <a:solidFill>
                  <a:srgbClr val="F39322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Understanding assessment and improving delivery</a:t>
            </a:r>
            <a:endParaRPr sz="2400" b="0" i="0" dirty="0">
              <a:solidFill>
                <a:srgbClr val="F39322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  <p:sp>
        <p:nvSpPr>
          <p:cNvPr id="15" name="Google Shape;15;p2"/>
          <p:cNvSpPr txBox="1"/>
          <p:nvPr/>
        </p:nvSpPr>
        <p:spPr>
          <a:xfrm>
            <a:off x="311700" y="5194175"/>
            <a:ext cx="886500" cy="2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0" i="0" dirty="0">
                <a:solidFill>
                  <a:srgbClr val="F39322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Event Code:</a:t>
            </a:r>
            <a:endParaRPr sz="800" b="0" i="0" dirty="0">
              <a:solidFill>
                <a:srgbClr val="F39322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  <p:sp>
        <p:nvSpPr>
          <p:cNvPr id="16" name="Google Shape;16;p2"/>
          <p:cNvSpPr txBox="1"/>
          <p:nvPr/>
        </p:nvSpPr>
        <p:spPr>
          <a:xfrm>
            <a:off x="311700" y="5526050"/>
            <a:ext cx="4894800" cy="4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0" i="0" dirty="0">
                <a:solidFill>
                  <a:srgbClr val="F39322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First teaching in 2018, first assessment 2019</a:t>
            </a:r>
            <a:endParaRPr b="0" i="0" dirty="0">
              <a:solidFill>
                <a:srgbClr val="F39322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  <p:cxnSp>
        <p:nvCxnSpPr>
          <p:cNvPr id="17" name="Google Shape;17;p2"/>
          <p:cNvCxnSpPr/>
          <p:nvPr/>
        </p:nvCxnSpPr>
        <p:spPr>
          <a:xfrm>
            <a:off x="407900" y="5583275"/>
            <a:ext cx="3637200" cy="0"/>
          </a:xfrm>
          <a:prstGeom prst="straightConnector1">
            <a:avLst/>
          </a:prstGeom>
          <a:noFill/>
          <a:ln w="9525" cap="flat" cmpd="sng">
            <a:solidFill>
              <a:srgbClr val="F3932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Google Shape;18;p2"/>
          <p:cNvCxnSpPr/>
          <p:nvPr/>
        </p:nvCxnSpPr>
        <p:spPr>
          <a:xfrm>
            <a:off x="407900" y="5888625"/>
            <a:ext cx="3637200" cy="0"/>
          </a:xfrm>
          <a:prstGeom prst="straightConnector1">
            <a:avLst/>
          </a:prstGeom>
          <a:noFill/>
          <a:ln w="9525" cap="flat" cmpd="sng">
            <a:solidFill>
              <a:srgbClr val="F3932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9" name="Google Shape;19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56098" y="1872908"/>
            <a:ext cx="4669023" cy="8365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6101128"/>
            <a:ext cx="1150434" cy="527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Content Slide" type="secHead">
  <p:cSld name="SECTION_HEADER">
    <p:bg>
      <p:bgPr>
        <a:noFill/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218225" y="343825"/>
            <a:ext cx="6325200" cy="11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23" name="Google Shape;23;p3"/>
          <p:cNvSpPr txBox="1">
            <a:spLocks noGrp="1"/>
          </p:cNvSpPr>
          <p:nvPr>
            <p:ph type="sldNum" idx="12"/>
          </p:nvPr>
        </p:nvSpPr>
        <p:spPr>
          <a:xfrm>
            <a:off x="8283608" y="627157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" name="Google Shape;24;p3"/>
          <p:cNvSpPr/>
          <p:nvPr/>
        </p:nvSpPr>
        <p:spPr>
          <a:xfrm>
            <a:off x="7044950" y="0"/>
            <a:ext cx="2098800" cy="6858000"/>
          </a:xfrm>
          <a:prstGeom prst="rect">
            <a:avLst/>
          </a:prstGeom>
          <a:solidFill>
            <a:srgbClr val="F39322"/>
          </a:solidFill>
          <a:ln>
            <a:noFill/>
          </a:ln>
          <a:effectLst>
            <a:outerShdw blurRad="200025" dist="19050" dir="9360001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" name="Google Shape;25;p3"/>
          <p:cNvPicPr preferRelativeResize="0"/>
          <p:nvPr/>
        </p:nvPicPr>
        <p:blipFill rotWithShape="1">
          <a:blip r:embed="rId2">
            <a:alphaModFix/>
          </a:blip>
          <a:srcRect l="8263" r="13335" b="40022"/>
          <a:stretch/>
        </p:blipFill>
        <p:spPr>
          <a:xfrm>
            <a:off x="7044950" y="3943150"/>
            <a:ext cx="2098800" cy="291485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3"/>
          <p:cNvSpPr txBox="1">
            <a:spLocks noGrp="1"/>
          </p:cNvSpPr>
          <p:nvPr>
            <p:ph type="body" idx="1"/>
          </p:nvPr>
        </p:nvSpPr>
        <p:spPr>
          <a:xfrm>
            <a:off x="218225" y="1470000"/>
            <a:ext cx="6325200" cy="3918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Content Slide 1">
  <p:cSld name="SECTION_HEADER_1">
    <p:bg>
      <p:bgPr>
        <a:noFill/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218225" y="343825"/>
            <a:ext cx="6325200" cy="11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8283608" y="627157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0" name="Google Shape;30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43437" y="4194299"/>
            <a:ext cx="2500998" cy="4480799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4"/>
          <p:cNvSpPr txBox="1">
            <a:spLocks noGrp="1"/>
          </p:cNvSpPr>
          <p:nvPr>
            <p:ph type="body" idx="1"/>
          </p:nvPr>
        </p:nvSpPr>
        <p:spPr>
          <a:xfrm>
            <a:off x="218225" y="1470000"/>
            <a:ext cx="6325200" cy="3918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with space for images">
  <p:cSld name="SECTION_HEADER_1_1">
    <p:bg>
      <p:bgPr>
        <a:noFill/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218225" y="343825"/>
            <a:ext cx="6325200" cy="11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34" name="Google Shape;34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485488" y="5137513"/>
            <a:ext cx="1658501" cy="2971398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283608" y="627157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alf and half">
  <p:cSld name="SECTION_HEADER_1_1_1">
    <p:bg>
      <p:bgPr>
        <a:noFill/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/>
          <p:nvPr/>
        </p:nvSpPr>
        <p:spPr>
          <a:xfrm>
            <a:off x="0" y="-8500"/>
            <a:ext cx="4725000" cy="6866400"/>
          </a:xfrm>
          <a:prstGeom prst="rect">
            <a:avLst/>
          </a:prstGeom>
          <a:solidFill>
            <a:srgbClr val="F39322"/>
          </a:solidFill>
          <a:ln>
            <a:noFill/>
          </a:ln>
          <a:effectLst>
            <a:outerShdw blurRad="157163" dist="19050" dir="2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title"/>
          </p:nvPr>
        </p:nvSpPr>
        <p:spPr>
          <a:xfrm>
            <a:off x="218225" y="343825"/>
            <a:ext cx="4209300" cy="11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283608" y="627157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1"/>
          </p:nvPr>
        </p:nvSpPr>
        <p:spPr>
          <a:xfrm>
            <a:off x="218225" y="1470000"/>
            <a:ext cx="6325200" cy="3918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45" name="Google Shape;45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09575" y="6089451"/>
            <a:ext cx="1150427" cy="527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" type="tx">
  <p:cSld name="TITLE_AND_BODY">
    <p:bg>
      <p:bgPr>
        <a:solidFill>
          <a:srgbClr val="F39322"/>
        </a:solid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8"/>
          <p:cNvSpPr txBox="1">
            <a:spLocks noGrp="1"/>
          </p:cNvSpPr>
          <p:nvPr>
            <p:ph type="sldNum" idx="12"/>
          </p:nvPr>
        </p:nvSpPr>
        <p:spPr>
          <a:xfrm>
            <a:off x="8283608" y="627157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1409400" y="887700"/>
            <a:ext cx="6325200" cy="11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49" name="Google Shape;49;p8"/>
          <p:cNvPicPr preferRelativeResize="0"/>
          <p:nvPr/>
        </p:nvPicPr>
        <p:blipFill rotWithShape="1">
          <a:blip r:embed="rId2">
            <a:alphaModFix/>
          </a:blip>
          <a:srcRect b="40351"/>
          <a:stretch/>
        </p:blipFill>
        <p:spPr>
          <a:xfrm>
            <a:off x="2453825" y="2270725"/>
            <a:ext cx="4236325" cy="4587275"/>
          </a:xfrm>
          <a:prstGeom prst="rect">
            <a:avLst/>
          </a:prstGeom>
          <a:noFill/>
          <a:ln>
            <a:noFill/>
          </a:ln>
          <a:effectLst>
            <a:outerShdw blurRad="85725" dist="19050" dir="516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d Slide">
  <p:cSld name="CAPTION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sldNum" idx="12"/>
          </p:nvPr>
        </p:nvSpPr>
        <p:spPr>
          <a:xfrm>
            <a:off x="8283608" y="627157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" name="Google Shape;52;p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F45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3" name="Google Shape;53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85093" y="3320809"/>
            <a:ext cx="3373816" cy="2163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F4543"/>
              </a:buClr>
              <a:buSzPts val="2800"/>
              <a:buFont typeface="Playfair Display"/>
              <a:buNone/>
              <a:defRPr sz="2800" b="1">
                <a:solidFill>
                  <a:srgbClr val="3F4543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4543"/>
              </a:buClr>
              <a:buSzPts val="1200"/>
              <a:buFont typeface="Open Sans"/>
              <a:buChar char="●"/>
              <a:defRPr sz="1800">
                <a:solidFill>
                  <a:srgbClr val="3F4543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3F4543"/>
              </a:buClr>
              <a:buSzPts val="1200"/>
              <a:buFont typeface="Open Sans"/>
              <a:buChar char="○"/>
              <a:defRPr>
                <a:solidFill>
                  <a:srgbClr val="3F4543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3F4543"/>
              </a:buClr>
              <a:buSzPts val="1200"/>
              <a:buFont typeface="Open Sans"/>
              <a:buChar char="■"/>
              <a:defRPr>
                <a:solidFill>
                  <a:srgbClr val="3F4543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3F4543"/>
              </a:buClr>
              <a:buSzPts val="1200"/>
              <a:buFont typeface="Open Sans"/>
              <a:buChar char="●"/>
              <a:defRPr>
                <a:solidFill>
                  <a:srgbClr val="3F4543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3F4543"/>
              </a:buClr>
              <a:buSzPts val="1200"/>
              <a:buFont typeface="Open Sans"/>
              <a:buChar char="○"/>
              <a:defRPr>
                <a:solidFill>
                  <a:srgbClr val="3F4543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3F4543"/>
              </a:buClr>
              <a:buSzPts val="1200"/>
              <a:buFont typeface="Open Sans"/>
              <a:buChar char="■"/>
              <a:defRPr>
                <a:solidFill>
                  <a:srgbClr val="3F4543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3F4543"/>
              </a:buClr>
              <a:buSzPts val="1200"/>
              <a:buFont typeface="Open Sans"/>
              <a:buChar char="●"/>
              <a:defRPr>
                <a:solidFill>
                  <a:srgbClr val="3F4543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3F4543"/>
              </a:buClr>
              <a:buSzPts val="1200"/>
              <a:buFont typeface="Open Sans"/>
              <a:buChar char="○"/>
              <a:defRPr>
                <a:solidFill>
                  <a:srgbClr val="3F4543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0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3F4543"/>
              </a:buClr>
              <a:buSzPts val="1200"/>
              <a:buFont typeface="Open Sans"/>
              <a:buChar char="■"/>
              <a:defRPr>
                <a:solidFill>
                  <a:srgbClr val="3F4543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283608" y="627157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 b="1" i="0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Playfair Display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  <p:pic>
        <p:nvPicPr>
          <p:cNvPr id="9" name="Google Shape;9;p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11700" y="6091826"/>
            <a:ext cx="1150427" cy="527198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3" r:id="rId5"/>
    <p:sldLayoutId id="2147483654" r:id="rId6"/>
    <p:sldLayoutId id="2147483655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qualifications.pearson.com/en/support/Services/ResultsPlus.html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community.pearsoninternationalschools.com/" TargetMode="Externa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subTitle" idx="1"/>
          </p:nvPr>
        </p:nvSpPr>
        <p:spPr>
          <a:xfrm>
            <a:off x="311700" y="2818525"/>
            <a:ext cx="5143800" cy="105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IAL </a:t>
            </a:r>
            <a:r>
              <a:rPr lang="en-GB" dirty="0" smtClean="0"/>
              <a:t>Physics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ONLINE  Module 2</a:t>
            </a:r>
            <a:endParaRPr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6426D71E-BDC5-41AE-A5B7-0B4EE3C0C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6325200" cy="553998"/>
          </a:xfrm>
        </p:spPr>
        <p:txBody>
          <a:bodyPr lIns="0" tIns="0" rIns="0" bIns="0">
            <a:spAutoFit/>
          </a:bodyPr>
          <a:lstStyle/>
          <a:p>
            <a:r>
              <a:rPr lang="en-GB" dirty="0"/>
              <a:t>WPH12 Q13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07321280-4B16-4EA8-946F-B7C35596FF5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8FEFCCA-0126-4A86-8BAD-AB1FB63669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32" t="29885" r="59787" b="54483"/>
          <a:stretch/>
        </p:blipFill>
        <p:spPr bwMode="auto">
          <a:xfrm>
            <a:off x="540000" y="1080000"/>
            <a:ext cx="7689836" cy="32067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3AC80480-D38A-4A45-A031-53BDE57685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32" t="60230" r="60106" b="32259"/>
          <a:stretch/>
        </p:blipFill>
        <p:spPr bwMode="auto">
          <a:xfrm>
            <a:off x="529250" y="4060498"/>
            <a:ext cx="7206364" cy="14469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81364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170E28D-AFFA-420C-B241-DC00CD2A0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6325200" cy="553998"/>
          </a:xfrm>
        </p:spPr>
        <p:txBody>
          <a:bodyPr lIns="0" tIns="0" rIns="0" bIns="0">
            <a:spAutoFit/>
          </a:bodyPr>
          <a:lstStyle/>
          <a:p>
            <a:r>
              <a:rPr lang="en-GB" dirty="0"/>
              <a:t>1</a:t>
            </a:r>
            <a:r>
              <a:rPr lang="en-GB" baseline="30000" dirty="0"/>
              <a:t>st</a:t>
            </a:r>
            <a:r>
              <a:rPr lang="en-GB" dirty="0"/>
              <a:t> answer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3CC33142-4CFB-4C7A-9437-44D09554360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5AAB1E9-2EB3-4CE3-B047-E57B1BFC0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00" y="1800000"/>
            <a:ext cx="8283608" cy="234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2351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FD2E03-A018-46CA-8561-D1CFFBF08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6325200" cy="553998"/>
          </a:xfrm>
        </p:spPr>
        <p:txBody>
          <a:bodyPr lIns="0" tIns="0" rIns="0" bIns="0">
            <a:spAutoFit/>
          </a:bodyPr>
          <a:lstStyle/>
          <a:p>
            <a:r>
              <a:rPr lang="en-GB" dirty="0"/>
              <a:t>2</a:t>
            </a:r>
            <a:r>
              <a:rPr lang="en-GB" baseline="30000" dirty="0"/>
              <a:t>nd</a:t>
            </a:r>
            <a:r>
              <a:rPr lang="en-GB" dirty="0"/>
              <a:t> answer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7299DB1A-4EF1-469D-91D5-3BC50AAA4D1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A6293C8-76EC-48FA-B7F2-A11410ACC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00" y="1800000"/>
            <a:ext cx="8283608" cy="229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0974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ECCD42F-FD9D-4912-9CB6-CCFF53FB0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6325200" cy="553998"/>
          </a:xfrm>
        </p:spPr>
        <p:txBody>
          <a:bodyPr lIns="0" tIns="0" rIns="0" bIns="0">
            <a:spAutoFit/>
          </a:bodyPr>
          <a:lstStyle/>
          <a:p>
            <a:r>
              <a:rPr lang="en-GB" dirty="0"/>
              <a:t>3</a:t>
            </a:r>
            <a:r>
              <a:rPr lang="en-GB" baseline="30000" dirty="0"/>
              <a:t>rd</a:t>
            </a:r>
            <a:r>
              <a:rPr lang="en-GB" dirty="0"/>
              <a:t> answer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D56FEE9B-2DC5-4910-98CD-FC7B98F0B7D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F400884-4350-421B-8683-961027FDE6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5836" r="1265" b="-1"/>
          <a:stretch/>
        </p:blipFill>
        <p:spPr>
          <a:xfrm>
            <a:off x="468000" y="1620000"/>
            <a:ext cx="8530428" cy="345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8853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83A4499F-9142-41F4-A1A7-D3D72834D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6325200" cy="553998"/>
          </a:xfrm>
        </p:spPr>
        <p:txBody>
          <a:bodyPr lIns="0" tIns="0" rIns="0" bIns="0">
            <a:spAutoFit/>
          </a:bodyPr>
          <a:lstStyle/>
          <a:p>
            <a:r>
              <a:rPr lang="en-GB" dirty="0"/>
              <a:t>AO2b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4D72D234-4802-450E-9599-9377433B8DB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5D59071-09EC-4952-8085-6663F11CE6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0000" y="1620000"/>
            <a:ext cx="6018455" cy="3918000"/>
          </a:xfrm>
        </p:spPr>
        <p:txBody>
          <a:bodyPr lIns="0" tIns="0" rIns="0" bIns="0"/>
          <a:lstStyle/>
          <a:p>
            <a:pPr marL="0" indent="0">
              <a:lnSpc>
                <a:spcPct val="112000"/>
              </a:lnSpc>
              <a:spcAft>
                <a:spcPts val="600"/>
              </a:spcAft>
              <a:buNone/>
            </a:pPr>
            <a:r>
              <a:rPr lang="en-GB" sz="2400" dirty="0"/>
              <a:t>These questions require students to evaluate information, sometimes do a calculation and always write a conclusion.</a:t>
            </a:r>
          </a:p>
          <a:p>
            <a:pPr marL="0" indent="0">
              <a:lnSpc>
                <a:spcPct val="112000"/>
              </a:lnSpc>
              <a:spcAft>
                <a:spcPts val="600"/>
              </a:spcAft>
              <a:buNone/>
            </a:pPr>
            <a:r>
              <a:rPr lang="en-GB" sz="2400" dirty="0"/>
              <a:t>Examples are:</a:t>
            </a:r>
          </a:p>
          <a:p>
            <a:pPr marL="342900" indent="-342900">
              <a:lnSpc>
                <a:spcPct val="112000"/>
              </a:lnSpc>
              <a:spcAft>
                <a:spcPts val="600"/>
              </a:spcAft>
            </a:pPr>
            <a:r>
              <a:rPr lang="en-GB" sz="2400" dirty="0"/>
              <a:t>WPH11 1906 Q12 &amp; Q17b</a:t>
            </a:r>
          </a:p>
          <a:p>
            <a:pPr marL="342900" indent="-342900">
              <a:lnSpc>
                <a:spcPct val="112000"/>
              </a:lnSpc>
              <a:spcAft>
                <a:spcPts val="600"/>
              </a:spcAft>
            </a:pPr>
            <a:r>
              <a:rPr lang="en-GB" sz="2400" dirty="0"/>
              <a:t>WPH12 1906 Q 11, 16c, 17bii &amp; 17c</a:t>
            </a:r>
          </a:p>
        </p:txBody>
      </p:sp>
    </p:spTree>
    <p:extLst>
      <p:ext uri="{BB962C8B-B14F-4D97-AF65-F5344CB8AC3E}">
        <p14:creationId xmlns:p14="http://schemas.microsoft.com/office/powerpoint/2010/main" val="13018617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E9A01439-43A6-4DCF-A025-78B69CBAC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6325200" cy="553998"/>
          </a:xfrm>
        </p:spPr>
        <p:txBody>
          <a:bodyPr lIns="0" tIns="0" rIns="0" bIns="0">
            <a:spAutoFit/>
          </a:bodyPr>
          <a:lstStyle/>
          <a:p>
            <a:r>
              <a:rPr lang="en-GB" dirty="0"/>
              <a:t>Marking exercise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369678ED-5D35-4133-A0D9-7BD29535E29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85374DDB-66BF-4672-BDCF-E2563363DF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0000" y="1620000"/>
            <a:ext cx="6325200" cy="3918000"/>
          </a:xfrm>
        </p:spPr>
        <p:txBody>
          <a:bodyPr lIns="0" tIns="0" rIns="0" bIns="0"/>
          <a:lstStyle/>
          <a:p>
            <a:pPr marL="0" indent="0">
              <a:lnSpc>
                <a:spcPct val="112000"/>
              </a:lnSpc>
              <a:buNone/>
            </a:pPr>
            <a:r>
              <a:rPr lang="en-GB" sz="2400" dirty="0"/>
              <a:t>Return to the exemplar booklet and mark the examples of questions that assess </a:t>
            </a:r>
            <a:r>
              <a:rPr lang="en-GB" sz="2400" dirty="0" smtClean="0"/>
              <a:t>AO2b</a:t>
            </a:r>
          </a:p>
          <a:p>
            <a:pPr marL="0" indent="0">
              <a:lnSpc>
                <a:spcPct val="112000"/>
              </a:lnSpc>
              <a:buNone/>
            </a:pPr>
            <a:endParaRPr lang="en-GB" sz="2400" dirty="0"/>
          </a:p>
          <a:p>
            <a:pPr marL="0" indent="0">
              <a:lnSpc>
                <a:spcPct val="112000"/>
              </a:lnSpc>
              <a:spcAft>
                <a:spcPts val="600"/>
              </a:spcAft>
              <a:buNone/>
            </a:pPr>
            <a:r>
              <a:rPr lang="en-GB" sz="2400" dirty="0" smtClean="0"/>
              <a:t>Mark the four examples of attempts at the first two questions WPH11 - Q12 </a:t>
            </a:r>
            <a:r>
              <a:rPr lang="en-GB" sz="2400" dirty="0"/>
              <a:t>&amp; </a:t>
            </a:r>
            <a:r>
              <a:rPr lang="en-GB" sz="2400" dirty="0" smtClean="0"/>
              <a:t>Q17b</a:t>
            </a:r>
          </a:p>
          <a:p>
            <a:pPr marL="0" indent="0">
              <a:lnSpc>
                <a:spcPct val="112000"/>
              </a:lnSpc>
              <a:spcAft>
                <a:spcPts val="600"/>
              </a:spcAft>
              <a:buNone/>
            </a:pPr>
            <a:endParaRPr lang="en-GB" sz="2400" dirty="0" smtClean="0"/>
          </a:p>
          <a:p>
            <a:pPr marL="0" indent="0">
              <a:lnSpc>
                <a:spcPct val="112000"/>
              </a:lnSpc>
              <a:spcAft>
                <a:spcPts val="600"/>
              </a:spcAft>
              <a:buNone/>
            </a:pPr>
            <a:r>
              <a:rPr lang="en-GB" sz="2400" dirty="0" smtClean="0"/>
              <a:t>Your trainer will go through these before you move on to mark the exemplars of: </a:t>
            </a:r>
          </a:p>
          <a:p>
            <a:pPr marL="0" indent="0">
              <a:lnSpc>
                <a:spcPct val="112000"/>
              </a:lnSpc>
              <a:spcAft>
                <a:spcPts val="600"/>
              </a:spcAft>
              <a:buNone/>
            </a:pPr>
            <a:r>
              <a:rPr lang="en-GB" sz="2400" dirty="0" smtClean="0"/>
              <a:t>WPH12  - Q </a:t>
            </a:r>
            <a:r>
              <a:rPr lang="en-GB" sz="2400" dirty="0"/>
              <a:t>11, 16c, 17bii &amp; 17c</a:t>
            </a:r>
          </a:p>
          <a:p>
            <a:pPr marL="0" indent="0">
              <a:lnSpc>
                <a:spcPct val="112000"/>
              </a:lnSpc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7598373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490A2106-911F-47ED-BA19-D68B539949F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A18BA653-5208-43B9-B0FB-A94375B57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000" y="887700"/>
            <a:ext cx="6325200" cy="1122300"/>
          </a:xfrm>
        </p:spPr>
        <p:txBody>
          <a:bodyPr/>
          <a:lstStyle/>
          <a:p>
            <a:r>
              <a:rPr lang="en-GB" sz="4000" dirty="0" smtClean="0"/>
              <a:t>AO3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26973264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6A9C432F-8473-4E9A-9C51-8EC34A8C0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7743608" cy="553998"/>
          </a:xfrm>
        </p:spPr>
        <p:txBody>
          <a:bodyPr wrap="square" lIns="0" tIns="0" rIns="0" bIns="0">
            <a:spAutoFit/>
          </a:bodyPr>
          <a:lstStyle/>
          <a:p>
            <a:r>
              <a:rPr lang="en-GB" dirty="0"/>
              <a:t>AO3 assessment of practical skills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A2B8F75A-0D43-4AC8-863F-9F72A8888FF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8D00DE5-2C01-4BD2-B8E8-955934C26591}"/>
              </a:ext>
            </a:extLst>
          </p:cNvPr>
          <p:cNvSpPr txBox="1"/>
          <p:nvPr/>
        </p:nvSpPr>
        <p:spPr>
          <a:xfrm>
            <a:off x="540000" y="1240308"/>
            <a:ext cx="8218311" cy="45744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0">
              <a:lnSpc>
                <a:spcPct val="112000"/>
              </a:lnSpc>
              <a:spcAft>
                <a:spcPts val="400"/>
              </a:spcAft>
              <a:buNone/>
            </a:pPr>
            <a:r>
              <a:rPr lang="en-GB" sz="1800" b="1" dirty="0"/>
              <a:t>WPH13</a:t>
            </a:r>
          </a:p>
          <a:p>
            <a:pPr indent="0">
              <a:lnSpc>
                <a:spcPct val="112000"/>
              </a:lnSpc>
              <a:spcAft>
                <a:spcPts val="400"/>
              </a:spcAft>
              <a:buNone/>
            </a:pPr>
            <a:r>
              <a:rPr lang="en-GB" sz="1800" dirty="0"/>
              <a:t>Students are expected to develop experimental skills, and a knowledge and understanding of experimental techniques, by carrying out a range of practical experiments and investigations while they study Units 1 and 2.</a:t>
            </a:r>
          </a:p>
          <a:p>
            <a:pPr indent="-176213">
              <a:lnSpc>
                <a:spcPct val="112000"/>
              </a:lnSpc>
              <a:spcAft>
                <a:spcPts val="600"/>
              </a:spcAft>
            </a:pPr>
            <a:r>
              <a:rPr lang="en-GB" sz="1800" dirty="0"/>
              <a:t>This unit will assess students’ knowledge and understanding of experimental  procedures and techniques that were developed in Units 1 and 2.</a:t>
            </a:r>
          </a:p>
          <a:p>
            <a:pPr indent="0">
              <a:lnSpc>
                <a:spcPct val="112000"/>
              </a:lnSpc>
              <a:spcAft>
                <a:spcPts val="400"/>
              </a:spcAft>
              <a:buNone/>
            </a:pPr>
            <a:r>
              <a:rPr lang="en-GB" sz="1800" b="1" dirty="0"/>
              <a:t>WPH16</a:t>
            </a:r>
          </a:p>
          <a:p>
            <a:pPr indent="0">
              <a:lnSpc>
                <a:spcPct val="112000"/>
              </a:lnSpc>
              <a:spcAft>
                <a:spcPts val="400"/>
              </a:spcAft>
              <a:buNone/>
            </a:pPr>
            <a:r>
              <a:rPr lang="en-GB" sz="1800" dirty="0"/>
              <a:t>Students are expected to further develop the experimental skills and the knowledge and understanding of experimental techniques that they acquired in Units 1 and 2 by carrying out a range of practical experiments and investigations while they study Units 4 and 5.</a:t>
            </a:r>
          </a:p>
          <a:p>
            <a:pPr indent="0">
              <a:lnSpc>
                <a:spcPct val="112000"/>
              </a:lnSpc>
              <a:spcAft>
                <a:spcPts val="400"/>
              </a:spcAft>
              <a:buNone/>
            </a:pPr>
            <a:r>
              <a:rPr lang="en-GB" sz="1800" dirty="0"/>
              <a:t>This unit will assess students’ knowledge and understanding of the </a:t>
            </a:r>
            <a:br>
              <a:rPr lang="en-GB" sz="1800" dirty="0"/>
            </a:br>
            <a:r>
              <a:rPr lang="en-GB" sz="1800" dirty="0"/>
              <a:t>experimental procedures and techniques that were developed in </a:t>
            </a:r>
            <a:br>
              <a:rPr lang="en-GB" sz="1800" dirty="0"/>
            </a:br>
            <a:r>
              <a:rPr lang="en-GB" sz="1800" dirty="0"/>
              <a:t>Units 4 and 5.</a:t>
            </a:r>
          </a:p>
        </p:txBody>
      </p:sp>
    </p:spTree>
    <p:extLst>
      <p:ext uri="{BB962C8B-B14F-4D97-AF65-F5344CB8AC3E}">
        <p14:creationId xmlns:p14="http://schemas.microsoft.com/office/powerpoint/2010/main" val="11682166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AE2AA02B-086E-41AA-B928-29016F4A8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7582397" cy="553998"/>
          </a:xfrm>
        </p:spPr>
        <p:txBody>
          <a:bodyPr lIns="0" tIns="0" rIns="0" bIns="0">
            <a:spAutoFit/>
          </a:bodyPr>
          <a:lstStyle/>
          <a:p>
            <a:r>
              <a:rPr lang="en-GB" dirty="0" smtClean="0"/>
              <a:t>WPH13 </a:t>
            </a:r>
            <a:r>
              <a:rPr lang="en-GB" dirty="0"/>
              <a:t>1906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DBF0B867-7457-4686-A5F3-D2950772A39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09ADA9C5-D6F0-4D8F-9810-1D3D26D591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0000" y="1440000"/>
            <a:ext cx="7469508" cy="3693832"/>
          </a:xfrm>
        </p:spPr>
        <p:txBody>
          <a:bodyPr lIns="0" tIns="0" rIns="0" bIns="0">
            <a:spAutoFit/>
          </a:bodyPr>
          <a:lstStyle/>
          <a:p>
            <a:pPr marL="0" indent="0">
              <a:lnSpc>
                <a:spcPct val="112000"/>
              </a:lnSpc>
              <a:spcAft>
                <a:spcPts val="600"/>
              </a:spcAft>
              <a:buNone/>
            </a:pPr>
            <a:r>
              <a:rPr lang="en-GB" sz="2400" dirty="0"/>
              <a:t>Q1 measurements question, instruments and percentage uncertainty</a:t>
            </a:r>
          </a:p>
          <a:p>
            <a:pPr marL="0" indent="0">
              <a:lnSpc>
                <a:spcPct val="112000"/>
              </a:lnSpc>
              <a:spcAft>
                <a:spcPts val="600"/>
              </a:spcAft>
              <a:buNone/>
            </a:pPr>
            <a:r>
              <a:rPr lang="en-GB" sz="2400" dirty="0"/>
              <a:t>Q2 measuring techniques (based on a core practical)</a:t>
            </a:r>
          </a:p>
          <a:p>
            <a:pPr marL="0" indent="0">
              <a:lnSpc>
                <a:spcPct val="112000"/>
              </a:lnSpc>
              <a:spcAft>
                <a:spcPts val="600"/>
              </a:spcAft>
              <a:buNone/>
            </a:pPr>
            <a:r>
              <a:rPr lang="en-GB" sz="2400" dirty="0"/>
              <a:t>Q3 data analysis and graph plotting of experiment they will not have seen</a:t>
            </a:r>
          </a:p>
          <a:p>
            <a:pPr marL="0" indent="0">
              <a:lnSpc>
                <a:spcPct val="112000"/>
              </a:lnSpc>
              <a:spcAft>
                <a:spcPts val="600"/>
              </a:spcAft>
              <a:buNone/>
            </a:pPr>
            <a:r>
              <a:rPr lang="en-GB" sz="2400" dirty="0"/>
              <a:t>Q4 calculation-type question based on a core practical but using an unfamiliar equation</a:t>
            </a:r>
          </a:p>
          <a:p>
            <a:pPr marL="0" indent="0">
              <a:lnSpc>
                <a:spcPct val="112000"/>
              </a:lnSpc>
              <a:spcAft>
                <a:spcPts val="600"/>
              </a:spcAft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497980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490A2106-911F-47ED-BA19-D68B539949F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A18BA653-5208-43B9-B0FB-A94375B57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000" y="887700"/>
            <a:ext cx="6325200" cy="1122300"/>
          </a:xfrm>
        </p:spPr>
        <p:txBody>
          <a:bodyPr/>
          <a:lstStyle/>
          <a:p>
            <a:r>
              <a:rPr lang="en-GB" sz="4000" dirty="0"/>
              <a:t>Support and resources</a:t>
            </a:r>
          </a:p>
        </p:txBody>
      </p:sp>
    </p:spTree>
    <p:extLst>
      <p:ext uri="{BB962C8B-B14F-4D97-AF65-F5344CB8AC3E}">
        <p14:creationId xmlns:p14="http://schemas.microsoft.com/office/powerpoint/2010/main" val="977473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1"/>
          <p:cNvSpPr/>
          <p:nvPr/>
        </p:nvSpPr>
        <p:spPr>
          <a:xfrm>
            <a:off x="5976716" y="2166815"/>
            <a:ext cx="621000" cy="534900"/>
          </a:xfrm>
          <a:prstGeom prst="hexagon">
            <a:avLst>
              <a:gd name="adj" fmla="val 28900"/>
              <a:gd name="vf" fmla="val 115470"/>
            </a:avLst>
          </a:prstGeom>
          <a:solidFill>
            <a:srgbClr val="CAD7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title"/>
          </p:nvPr>
        </p:nvSpPr>
        <p:spPr>
          <a:xfrm>
            <a:off x="540000" y="540000"/>
            <a:ext cx="4209300" cy="553998"/>
          </a:xfrm>
          <a:prstGeom prst="rect">
            <a:avLst/>
          </a:prstGeom>
        </p:spPr>
        <p:txBody>
          <a:bodyPr spcFirstLastPara="1" wrap="square" lIns="0" tIns="0" rIns="0" bIns="0" anchor="b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IAL features</a:t>
            </a:r>
            <a:endParaRPr dirty="0"/>
          </a:p>
        </p:txBody>
      </p:sp>
      <p:sp>
        <p:nvSpPr>
          <p:cNvPr id="65" name="Google Shape;65;p11"/>
          <p:cNvSpPr txBox="1">
            <a:spLocks noGrp="1"/>
          </p:cNvSpPr>
          <p:nvPr>
            <p:ph type="body" idx="1"/>
          </p:nvPr>
        </p:nvSpPr>
        <p:spPr>
          <a:xfrm>
            <a:off x="540000" y="1620000"/>
            <a:ext cx="3934800" cy="3177537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457200" algn="l" rtl="0">
              <a:lnSpc>
                <a:spcPct val="112000"/>
              </a:lnSpc>
              <a:spcAft>
                <a:spcPts val="600"/>
              </a:spcAft>
              <a:buSzPct val="100000"/>
              <a:buChar char="●"/>
            </a:pPr>
            <a:r>
              <a:rPr lang="en" sz="2800" dirty="0"/>
              <a:t>International A levels and AS levels are created for international students </a:t>
            </a:r>
            <a:endParaRPr sz="2800" dirty="0"/>
          </a:p>
          <a:p>
            <a:pPr marL="457200" lvl="0" indent="-457200" algn="l" rtl="0">
              <a:lnSpc>
                <a:spcPct val="112000"/>
              </a:lnSpc>
              <a:spcAft>
                <a:spcPts val="0"/>
              </a:spcAft>
              <a:buSzPct val="100000"/>
              <a:buChar char="●"/>
            </a:pPr>
            <a:r>
              <a:rPr lang="en" sz="2800" dirty="0"/>
              <a:t>Globally </a:t>
            </a:r>
            <a:r>
              <a:rPr lang="en" sz="2800" dirty="0" err="1"/>
              <a:t>recognised</a:t>
            </a:r>
            <a:endParaRPr sz="2800" dirty="0"/>
          </a:p>
          <a:p>
            <a:pPr marL="0" lvl="0" indent="-457200" algn="l" rtl="0">
              <a:lnSpc>
                <a:spcPct val="112000"/>
              </a:lnSpc>
              <a:spcAft>
                <a:spcPts val="1600"/>
              </a:spcAft>
              <a:buSzPct val="100000"/>
              <a:buNone/>
            </a:pPr>
            <a:endParaRPr sz="2800" dirty="0"/>
          </a:p>
        </p:txBody>
      </p:sp>
      <p:sp>
        <p:nvSpPr>
          <p:cNvPr id="66" name="Google Shape;66;p11"/>
          <p:cNvSpPr txBox="1"/>
          <p:nvPr/>
        </p:nvSpPr>
        <p:spPr>
          <a:xfrm>
            <a:off x="8497885" y="6489700"/>
            <a:ext cx="433500" cy="12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57"/>
              </a:buClr>
              <a:buSzPts val="200"/>
              <a:buFont typeface="Arial"/>
              <a:buNone/>
            </a:pPr>
            <a:endParaRPr sz="800" b="1" i="0" u="none" strike="noStrike" cap="none">
              <a:solidFill>
                <a:srgbClr val="00305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7" name="Google Shape;67;p11"/>
          <p:cNvGrpSpPr/>
          <p:nvPr/>
        </p:nvGrpSpPr>
        <p:grpSpPr>
          <a:xfrm>
            <a:off x="4843890" y="1422513"/>
            <a:ext cx="4182073" cy="4221542"/>
            <a:chOff x="2175071" y="0"/>
            <a:chExt cx="5625463" cy="5897971"/>
          </a:xfrm>
        </p:grpSpPr>
        <p:sp>
          <p:nvSpPr>
            <p:cNvPr id="68" name="Google Shape;68;p11"/>
            <p:cNvSpPr/>
            <p:nvPr/>
          </p:nvSpPr>
          <p:spPr>
            <a:xfrm>
              <a:off x="3778350" y="1902704"/>
              <a:ext cx="2418300" cy="20919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F39322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11"/>
            <p:cNvSpPr txBox="1"/>
            <p:nvPr/>
          </p:nvSpPr>
          <p:spPr>
            <a:xfrm>
              <a:off x="4025597" y="2249382"/>
              <a:ext cx="1957325" cy="1398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75" tIns="21575" rIns="21575" bIns="21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3057"/>
                </a:buClr>
                <a:buSzPts val="1700"/>
                <a:buFont typeface="Arial"/>
                <a:buNone/>
              </a:pPr>
              <a:r>
                <a:rPr lang="en" u="none" strike="noStrike" cap="none" dirty="0">
                  <a:solidFill>
                    <a:srgbClr val="003057"/>
                  </a:solidFill>
                  <a:latin typeface="Arial" panose="020B0604020202020204" pitchFamily="34" charset="0"/>
                  <a:ea typeface="Open Sans"/>
                  <a:cs typeface="Arial" panose="020B0604020202020204" pitchFamily="34" charset="0"/>
                  <a:sym typeface="Open Sans"/>
                </a:rPr>
                <a:t>IALs are comparable to the GCE A level standard – NARIC </a:t>
              </a:r>
              <a:endParaRPr u="none" strike="noStrike" cap="none" dirty="0">
                <a:solidFill>
                  <a:srgbClr val="FFFFF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endParaRPr>
            </a:p>
          </p:txBody>
        </p:sp>
        <p:sp>
          <p:nvSpPr>
            <p:cNvPr id="70" name="Google Shape;70;p11"/>
            <p:cNvSpPr/>
            <p:nvPr/>
          </p:nvSpPr>
          <p:spPr>
            <a:xfrm>
              <a:off x="5292746" y="901808"/>
              <a:ext cx="912600" cy="78630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AD7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11"/>
            <p:cNvSpPr/>
            <p:nvPr/>
          </p:nvSpPr>
          <p:spPr>
            <a:xfrm>
              <a:off x="4001122" y="0"/>
              <a:ext cx="1981800" cy="17145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3F4543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11"/>
            <p:cNvSpPr txBox="1"/>
            <p:nvPr/>
          </p:nvSpPr>
          <p:spPr>
            <a:xfrm>
              <a:off x="4329561" y="284139"/>
              <a:ext cx="1325100" cy="114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Arial"/>
                <a:buNone/>
              </a:pPr>
              <a:r>
                <a:rPr lang="en" sz="1200" u="none" strike="noStrike" cap="none" dirty="0">
                  <a:solidFill>
                    <a:srgbClr val="FFFFFF"/>
                  </a:solidFill>
                  <a:latin typeface="Arial" panose="020B0604020202020204" pitchFamily="34" charset="0"/>
                  <a:ea typeface="Open Sans"/>
                  <a:cs typeface="Arial" panose="020B0604020202020204" pitchFamily="34" charset="0"/>
                  <a:sym typeface="Open Sans"/>
                </a:rPr>
                <a:t>Modular structure with </a:t>
              </a:r>
              <a:r>
                <a:rPr lang="en" sz="1200" u="none" strike="noStrike" cap="none" dirty="0" err="1">
                  <a:solidFill>
                    <a:srgbClr val="FFFFFF"/>
                  </a:solidFill>
                  <a:latin typeface="Arial" panose="020B0604020202020204" pitchFamily="34" charset="0"/>
                  <a:ea typeface="Open Sans"/>
                  <a:cs typeface="Arial" panose="020B0604020202020204" pitchFamily="34" charset="0"/>
                  <a:sym typeface="Open Sans"/>
                </a:rPr>
                <a:t>synopticity</a:t>
              </a:r>
              <a:endParaRPr sz="1200" u="none" strike="noStrike" cap="none" dirty="0">
                <a:solidFill>
                  <a:srgbClr val="FFFFF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endParaRPr>
            </a:p>
          </p:txBody>
        </p:sp>
        <p:sp>
          <p:nvSpPr>
            <p:cNvPr id="73" name="Google Shape;73;p11"/>
            <p:cNvSpPr/>
            <p:nvPr/>
          </p:nvSpPr>
          <p:spPr>
            <a:xfrm>
              <a:off x="6357661" y="2371597"/>
              <a:ext cx="912600" cy="78630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AD7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11"/>
            <p:cNvSpPr/>
            <p:nvPr/>
          </p:nvSpPr>
          <p:spPr>
            <a:xfrm>
              <a:off x="5818734" y="1054567"/>
              <a:ext cx="1981800" cy="17145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3F4543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11"/>
            <p:cNvSpPr txBox="1"/>
            <p:nvPr/>
          </p:nvSpPr>
          <p:spPr>
            <a:xfrm>
              <a:off x="6147173" y="1338706"/>
              <a:ext cx="1325100" cy="114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Arial"/>
                <a:buNone/>
              </a:pPr>
              <a:r>
                <a:rPr lang="en" sz="1200" u="none" strike="noStrike" cap="none" dirty="0">
                  <a:solidFill>
                    <a:srgbClr val="FFFFFF"/>
                  </a:solidFill>
                  <a:latin typeface="Arial" panose="020B0604020202020204" pitchFamily="34" charset="0"/>
                  <a:ea typeface="Open Sans"/>
                  <a:cs typeface="Arial" panose="020B0604020202020204" pitchFamily="34" charset="0"/>
                  <a:sym typeface="Open Sans"/>
                </a:rPr>
                <a:t>100% externally assessed</a:t>
              </a:r>
              <a:endParaRPr sz="1200" u="none" strike="noStrike" cap="none" dirty="0">
                <a:solidFill>
                  <a:srgbClr val="FFFFF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endParaRPr>
            </a:p>
          </p:txBody>
        </p:sp>
        <p:sp>
          <p:nvSpPr>
            <p:cNvPr id="76" name="Google Shape;76;p11"/>
            <p:cNvSpPr/>
            <p:nvPr/>
          </p:nvSpPr>
          <p:spPr>
            <a:xfrm>
              <a:off x="5617902" y="4030713"/>
              <a:ext cx="912600" cy="78630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AD7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11"/>
            <p:cNvSpPr/>
            <p:nvPr/>
          </p:nvSpPr>
          <p:spPr>
            <a:xfrm>
              <a:off x="5818734" y="3127724"/>
              <a:ext cx="1981800" cy="17145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3F4543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11"/>
            <p:cNvSpPr txBox="1"/>
            <p:nvPr/>
          </p:nvSpPr>
          <p:spPr>
            <a:xfrm>
              <a:off x="6147173" y="3411863"/>
              <a:ext cx="1325100" cy="114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Arial"/>
                <a:buNone/>
              </a:pPr>
              <a:r>
                <a:rPr lang="en" sz="1200" u="none" strike="noStrike" cap="none" dirty="0">
                  <a:solidFill>
                    <a:srgbClr val="FFFFFF"/>
                  </a:solidFill>
                  <a:latin typeface="Arial" panose="020B0604020202020204" pitchFamily="34" charset="0"/>
                  <a:ea typeface="Open Sans"/>
                  <a:cs typeface="Arial" panose="020B0604020202020204" pitchFamily="34" charset="0"/>
                  <a:sym typeface="Open Sans"/>
                </a:rPr>
                <a:t>AS results contribute to A level results</a:t>
              </a:r>
              <a:endParaRPr sz="1200" u="none" strike="noStrike" cap="none" dirty="0">
                <a:solidFill>
                  <a:srgbClr val="FFFFF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endParaRPr>
            </a:p>
          </p:txBody>
        </p:sp>
        <p:sp>
          <p:nvSpPr>
            <p:cNvPr id="79" name="Google Shape;79;p11"/>
            <p:cNvSpPr/>
            <p:nvPr/>
          </p:nvSpPr>
          <p:spPr>
            <a:xfrm>
              <a:off x="3782851" y="4202935"/>
              <a:ext cx="912600" cy="78630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AD7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11"/>
            <p:cNvSpPr/>
            <p:nvPr/>
          </p:nvSpPr>
          <p:spPr>
            <a:xfrm>
              <a:off x="4001122" y="4183471"/>
              <a:ext cx="1981800" cy="17145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3F4543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11"/>
            <p:cNvSpPr txBox="1"/>
            <p:nvPr/>
          </p:nvSpPr>
          <p:spPr>
            <a:xfrm>
              <a:off x="4329561" y="4467610"/>
              <a:ext cx="1325100" cy="114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Arial"/>
                <a:buNone/>
              </a:pPr>
              <a:r>
                <a:rPr lang="en" sz="1200" u="none" strike="noStrike" cap="none" dirty="0">
                  <a:solidFill>
                    <a:srgbClr val="FFFFFF"/>
                  </a:solidFill>
                  <a:latin typeface="Arial" panose="020B0604020202020204" pitchFamily="34" charset="0"/>
                  <a:ea typeface="Open Sans"/>
                  <a:cs typeface="Arial" panose="020B0604020202020204" pitchFamily="34" charset="0"/>
                  <a:sym typeface="Open Sans"/>
                </a:rPr>
                <a:t>Exams available in January, June &amp; October*</a:t>
              </a:r>
              <a:endParaRPr sz="1200" u="none" strike="noStrike" cap="none" dirty="0">
                <a:solidFill>
                  <a:srgbClr val="FFFFF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endParaRPr>
            </a:p>
          </p:txBody>
        </p:sp>
        <p:sp>
          <p:nvSpPr>
            <p:cNvPr id="82" name="Google Shape;82;p11"/>
            <p:cNvSpPr/>
            <p:nvPr/>
          </p:nvSpPr>
          <p:spPr>
            <a:xfrm>
              <a:off x="2700497" y="2733736"/>
              <a:ext cx="912600" cy="78630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AD7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11"/>
            <p:cNvSpPr/>
            <p:nvPr/>
          </p:nvSpPr>
          <p:spPr>
            <a:xfrm>
              <a:off x="2175071" y="3128904"/>
              <a:ext cx="1981800" cy="17145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3F4543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11"/>
            <p:cNvSpPr txBox="1"/>
            <p:nvPr/>
          </p:nvSpPr>
          <p:spPr>
            <a:xfrm>
              <a:off x="2503510" y="3413043"/>
              <a:ext cx="1325100" cy="114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Arial"/>
                <a:buNone/>
              </a:pPr>
              <a:r>
                <a:rPr lang="en" sz="1200" u="none" strike="noStrike" cap="none" dirty="0">
                  <a:solidFill>
                    <a:srgbClr val="FFFFFF"/>
                  </a:solidFill>
                  <a:latin typeface="Arial" panose="020B0604020202020204" pitchFamily="34" charset="0"/>
                  <a:ea typeface="Open Sans"/>
                  <a:cs typeface="Arial" panose="020B0604020202020204" pitchFamily="34" charset="0"/>
                  <a:sym typeface="Open Sans"/>
                </a:rPr>
                <a:t>Students can </a:t>
              </a:r>
              <a:r>
                <a:rPr lang="en" sz="1200" u="none" strike="noStrike" cap="none" dirty="0" err="1">
                  <a:solidFill>
                    <a:srgbClr val="FFFFFF"/>
                  </a:solidFill>
                  <a:latin typeface="Arial" panose="020B0604020202020204" pitchFamily="34" charset="0"/>
                  <a:ea typeface="Open Sans"/>
                  <a:cs typeface="Arial" panose="020B0604020202020204" pitchFamily="34" charset="0"/>
                  <a:sym typeface="Open Sans"/>
                </a:rPr>
                <a:t>resit</a:t>
              </a:r>
              <a:r>
                <a:rPr lang="en" sz="1200" u="none" strike="noStrike" cap="none" dirty="0">
                  <a:solidFill>
                    <a:srgbClr val="FFFFFF"/>
                  </a:solidFill>
                  <a:latin typeface="Arial" panose="020B0604020202020204" pitchFamily="34" charset="0"/>
                  <a:ea typeface="Open Sans"/>
                  <a:cs typeface="Arial" panose="020B0604020202020204" pitchFamily="34" charset="0"/>
                  <a:sym typeface="Open Sans"/>
                </a:rPr>
                <a:t> individual units</a:t>
              </a:r>
              <a:endParaRPr sz="1200" u="none" strike="noStrike" cap="none" dirty="0">
                <a:solidFill>
                  <a:srgbClr val="FFFFF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endParaRPr>
            </a:p>
          </p:txBody>
        </p:sp>
        <p:sp>
          <p:nvSpPr>
            <p:cNvPr id="85" name="Google Shape;85;p11"/>
            <p:cNvSpPr/>
            <p:nvPr/>
          </p:nvSpPr>
          <p:spPr>
            <a:xfrm>
              <a:off x="2175071" y="1052208"/>
              <a:ext cx="1981800" cy="17145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3F4543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11"/>
            <p:cNvSpPr txBox="1"/>
            <p:nvPr/>
          </p:nvSpPr>
          <p:spPr>
            <a:xfrm>
              <a:off x="2503510" y="1336347"/>
              <a:ext cx="1325100" cy="114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Arial"/>
                <a:buNone/>
              </a:pPr>
              <a:r>
                <a:rPr lang="en" sz="1200" u="none" strike="noStrike" cap="none" dirty="0">
                  <a:solidFill>
                    <a:srgbClr val="FFFFFF"/>
                  </a:solidFill>
                  <a:latin typeface="Arial" panose="020B0604020202020204" pitchFamily="34" charset="0"/>
                  <a:ea typeface="Open Sans"/>
                  <a:cs typeface="Arial" panose="020B0604020202020204" pitchFamily="34" charset="0"/>
                  <a:sym typeface="Open Sans"/>
                </a:rPr>
                <a:t>Designed with WCQ principles in consultation with teachers &amp; HEIs</a:t>
              </a:r>
              <a:endParaRPr sz="1200" u="none" strike="noStrike" cap="none" dirty="0">
                <a:solidFill>
                  <a:srgbClr val="FFFFF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endParaRPr>
            </a:p>
          </p:txBody>
        </p:sp>
      </p:grpSp>
      <p:sp>
        <p:nvSpPr>
          <p:cNvPr id="87" name="Google Shape;87;p11"/>
          <p:cNvSpPr txBox="1">
            <a:spLocks noGrp="1"/>
          </p:cNvSpPr>
          <p:nvPr>
            <p:ph type="sldNum" idx="12"/>
          </p:nvPr>
        </p:nvSpPr>
        <p:spPr>
          <a:xfrm>
            <a:off x="8283608" y="627157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5"/>
          <p:cNvSpPr txBox="1">
            <a:spLocks noGrp="1"/>
          </p:cNvSpPr>
          <p:nvPr>
            <p:ph type="title"/>
          </p:nvPr>
        </p:nvSpPr>
        <p:spPr>
          <a:xfrm>
            <a:off x="540000" y="576000"/>
            <a:ext cx="6325200" cy="553998"/>
          </a:xfrm>
          <a:prstGeom prst="rect">
            <a:avLst/>
          </a:prstGeom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Support overview</a:t>
            </a:r>
            <a:endParaRPr dirty="0"/>
          </a:p>
        </p:txBody>
      </p:sp>
      <p:sp>
        <p:nvSpPr>
          <p:cNvPr id="146" name="Google Shape;146;p15"/>
          <p:cNvSpPr txBox="1">
            <a:spLocks noGrp="1"/>
          </p:cNvSpPr>
          <p:nvPr>
            <p:ph type="sldNum" idx="12"/>
          </p:nvPr>
        </p:nvSpPr>
        <p:spPr>
          <a:xfrm>
            <a:off x="8283608" y="627157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20</a:t>
            </a:fld>
            <a:endParaRPr/>
          </a:p>
        </p:txBody>
      </p:sp>
      <p:sp>
        <p:nvSpPr>
          <p:cNvPr id="147" name="Google Shape;147;p15"/>
          <p:cNvSpPr/>
          <p:nvPr/>
        </p:nvSpPr>
        <p:spPr>
          <a:xfrm>
            <a:off x="2640325" y="1423877"/>
            <a:ext cx="1905000" cy="925800"/>
          </a:xfrm>
          <a:prstGeom prst="rect">
            <a:avLst/>
          </a:prstGeom>
          <a:solidFill>
            <a:srgbClr val="3F4543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en" sz="1600" u="none" strike="noStrike" cap="none" dirty="0">
                <a:solidFill>
                  <a:srgbClr val="FFFFF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Getting Started Guide &amp; Scheme of Work</a:t>
            </a:r>
            <a:endParaRPr sz="1600" u="none" strike="noStrike" cap="none" dirty="0">
              <a:solidFill>
                <a:srgbClr val="FFFFFF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  <p:sp>
        <p:nvSpPr>
          <p:cNvPr id="148" name="Google Shape;148;p15"/>
          <p:cNvSpPr/>
          <p:nvPr/>
        </p:nvSpPr>
        <p:spPr>
          <a:xfrm>
            <a:off x="4735825" y="1423877"/>
            <a:ext cx="1905000" cy="925800"/>
          </a:xfrm>
          <a:prstGeom prst="rect">
            <a:avLst/>
          </a:prstGeom>
          <a:solidFill>
            <a:srgbClr val="F39322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en" sz="1600" u="none" strike="noStrike" cap="none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Getting Ready to Teach Events</a:t>
            </a:r>
            <a:endParaRPr sz="1600" dirty="0">
              <a:solidFill>
                <a:srgbClr val="3F4543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  <p:sp>
        <p:nvSpPr>
          <p:cNvPr id="149" name="Google Shape;149;p15"/>
          <p:cNvSpPr/>
          <p:nvPr/>
        </p:nvSpPr>
        <p:spPr>
          <a:xfrm>
            <a:off x="6831325" y="1423877"/>
            <a:ext cx="1905000" cy="925800"/>
          </a:xfrm>
          <a:prstGeom prst="rect">
            <a:avLst/>
          </a:prstGeom>
          <a:solidFill>
            <a:srgbClr val="3F4543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en" sz="1600" u="none" strike="noStrike" cap="none" dirty="0">
                <a:solidFill>
                  <a:srgbClr val="FFFFF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Subject interpretation of transferable skills</a:t>
            </a:r>
            <a:endParaRPr sz="1600" dirty="0"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  <p:sp>
        <p:nvSpPr>
          <p:cNvPr id="150" name="Google Shape;150;p15"/>
          <p:cNvSpPr/>
          <p:nvPr/>
        </p:nvSpPr>
        <p:spPr>
          <a:xfrm>
            <a:off x="2640325" y="2471252"/>
            <a:ext cx="1905000" cy="925800"/>
          </a:xfrm>
          <a:prstGeom prst="rect">
            <a:avLst/>
          </a:prstGeom>
          <a:solidFill>
            <a:srgbClr val="F39322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en" sz="1600" u="none" strike="noStrike" cap="none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Subject Advisor</a:t>
            </a:r>
            <a:endParaRPr sz="1600" dirty="0">
              <a:solidFill>
                <a:srgbClr val="3F4543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  <p:sp>
        <p:nvSpPr>
          <p:cNvPr id="151" name="Google Shape;151;p15"/>
          <p:cNvSpPr/>
          <p:nvPr/>
        </p:nvSpPr>
        <p:spPr>
          <a:xfrm>
            <a:off x="4735825" y="2471252"/>
            <a:ext cx="1905000" cy="925800"/>
          </a:xfrm>
          <a:prstGeom prst="rect">
            <a:avLst/>
          </a:prstGeom>
          <a:solidFill>
            <a:srgbClr val="3F4543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en" sz="1600" u="none" strike="noStrike" cap="none" dirty="0">
                <a:solidFill>
                  <a:srgbClr val="FFFFF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Results Plus</a:t>
            </a:r>
            <a:endParaRPr sz="1600" dirty="0"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  <p:sp>
        <p:nvSpPr>
          <p:cNvPr id="152" name="Google Shape;152;p15"/>
          <p:cNvSpPr/>
          <p:nvPr/>
        </p:nvSpPr>
        <p:spPr>
          <a:xfrm>
            <a:off x="6831325" y="2471252"/>
            <a:ext cx="1905000" cy="925800"/>
          </a:xfrm>
          <a:prstGeom prst="rect">
            <a:avLst/>
          </a:prstGeom>
          <a:solidFill>
            <a:srgbClr val="F39322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en" sz="1600" u="none" strike="noStrike" cap="none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Regional Support Manager</a:t>
            </a:r>
            <a:endParaRPr sz="1600" dirty="0">
              <a:solidFill>
                <a:srgbClr val="3F4543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  <p:sp>
        <p:nvSpPr>
          <p:cNvPr id="153" name="Google Shape;153;p15"/>
          <p:cNvSpPr/>
          <p:nvPr/>
        </p:nvSpPr>
        <p:spPr>
          <a:xfrm>
            <a:off x="2640325" y="3718977"/>
            <a:ext cx="1905000" cy="925800"/>
          </a:xfrm>
          <a:prstGeom prst="rect">
            <a:avLst/>
          </a:prstGeom>
          <a:solidFill>
            <a:srgbClr val="3F4543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en" sz="1600" u="none" strike="noStrike" cap="none" dirty="0">
                <a:solidFill>
                  <a:srgbClr val="FFFFF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Curriculum matched publishing</a:t>
            </a:r>
            <a:endParaRPr sz="1600" dirty="0"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  <p:sp>
        <p:nvSpPr>
          <p:cNvPr id="154" name="Google Shape;154;p15"/>
          <p:cNvSpPr/>
          <p:nvPr/>
        </p:nvSpPr>
        <p:spPr>
          <a:xfrm>
            <a:off x="4735825" y="3718975"/>
            <a:ext cx="1905000" cy="925800"/>
          </a:xfrm>
          <a:prstGeom prst="rect">
            <a:avLst/>
          </a:prstGeom>
          <a:solidFill>
            <a:srgbClr val="F39322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en" sz="1600" u="none" strike="noStrike" cap="none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Lesson plans</a:t>
            </a:r>
            <a:endParaRPr sz="1600" u="none" strike="noStrike" cap="none" dirty="0">
              <a:solidFill>
                <a:srgbClr val="3F4543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  <p:sp>
        <p:nvSpPr>
          <p:cNvPr id="155" name="Google Shape;155;p15"/>
          <p:cNvSpPr/>
          <p:nvPr/>
        </p:nvSpPr>
        <p:spPr>
          <a:xfrm>
            <a:off x="6831325" y="3739127"/>
            <a:ext cx="1905000" cy="925800"/>
          </a:xfrm>
          <a:prstGeom prst="rect">
            <a:avLst/>
          </a:prstGeom>
          <a:solidFill>
            <a:srgbClr val="3F4543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en" sz="1600" u="none" strike="noStrike" cap="none" dirty="0">
                <a:solidFill>
                  <a:srgbClr val="FFFFF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Exemplar marked responses</a:t>
            </a:r>
            <a:endParaRPr sz="1600" dirty="0"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  <p:sp>
        <p:nvSpPr>
          <p:cNvPr id="156" name="Google Shape;156;p15"/>
          <p:cNvSpPr/>
          <p:nvPr/>
        </p:nvSpPr>
        <p:spPr>
          <a:xfrm>
            <a:off x="2640325" y="4786503"/>
            <a:ext cx="1905000" cy="905700"/>
          </a:xfrm>
          <a:prstGeom prst="rect">
            <a:avLst/>
          </a:prstGeom>
          <a:solidFill>
            <a:srgbClr val="F39322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en" sz="1600" u="none" strike="noStrike" cap="none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Topic booklets &amp; subject guides</a:t>
            </a:r>
            <a:endParaRPr sz="1600" dirty="0">
              <a:solidFill>
                <a:srgbClr val="3F4543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  <p:sp>
        <p:nvSpPr>
          <p:cNvPr id="157" name="Google Shape;157;p15"/>
          <p:cNvSpPr/>
          <p:nvPr/>
        </p:nvSpPr>
        <p:spPr>
          <a:xfrm>
            <a:off x="4735825" y="4786503"/>
            <a:ext cx="1905000" cy="905700"/>
          </a:xfrm>
          <a:prstGeom prst="rect">
            <a:avLst/>
          </a:prstGeom>
          <a:solidFill>
            <a:srgbClr val="3F4543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en" sz="1600" u="none" strike="noStrike" cap="none" dirty="0">
                <a:solidFill>
                  <a:srgbClr val="FFFFF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Additional SAMs</a:t>
            </a:r>
            <a:endParaRPr sz="1600" dirty="0"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  <p:sp>
        <p:nvSpPr>
          <p:cNvPr id="158" name="Google Shape;158;p15"/>
          <p:cNvSpPr/>
          <p:nvPr/>
        </p:nvSpPr>
        <p:spPr>
          <a:xfrm>
            <a:off x="6831325" y="4786502"/>
            <a:ext cx="1905000" cy="905700"/>
          </a:xfrm>
          <a:prstGeom prst="rect">
            <a:avLst/>
          </a:prstGeom>
          <a:solidFill>
            <a:srgbClr val="F39322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en" sz="1600" u="none" strike="noStrike" cap="none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Exam Wizard</a:t>
            </a:r>
            <a:endParaRPr sz="1600" dirty="0">
              <a:solidFill>
                <a:srgbClr val="3F4543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  <p:cxnSp>
        <p:nvCxnSpPr>
          <p:cNvPr id="159" name="Google Shape;159;p15"/>
          <p:cNvCxnSpPr/>
          <p:nvPr/>
        </p:nvCxnSpPr>
        <p:spPr>
          <a:xfrm rot="10800000">
            <a:off x="236925" y="3579275"/>
            <a:ext cx="85701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0" name="Google Shape;160;p15"/>
          <p:cNvSpPr txBox="1"/>
          <p:nvPr/>
        </p:nvSpPr>
        <p:spPr>
          <a:xfrm>
            <a:off x="540000" y="1967225"/>
            <a:ext cx="170310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Free support</a:t>
            </a:r>
            <a:endParaRPr sz="2400" dirty="0"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  <p:sp>
        <p:nvSpPr>
          <p:cNvPr id="161" name="Google Shape;161;p15"/>
          <p:cNvSpPr txBox="1"/>
          <p:nvPr/>
        </p:nvSpPr>
        <p:spPr>
          <a:xfrm>
            <a:off x="540000" y="4005975"/>
            <a:ext cx="2179200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Additional support for selected subjects</a:t>
            </a:r>
            <a:endParaRPr sz="2400" dirty="0"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60936E42-1AC6-4EBB-A46F-0CB845C5F91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pic>
        <p:nvPicPr>
          <p:cNvPr id="4" name="Google Shape;845;p94" descr="https://lh3.googleusercontent.com/jzv0r3gAQXHvh1QreJye09iIRQ2fHq5dE8OnfoCqcOxJeov-449zED_5MinbK5x5bgdwPFjQghfkd01YR2QINfvx67or79xloGCP2zbmn5K2l3GbUoLnIXRod1nhPAd0SyZOOqme744">
            <a:extLst>
              <a:ext uri="{FF2B5EF4-FFF2-40B4-BE49-F238E27FC236}">
                <a16:creationId xmlns:a16="http://schemas.microsoft.com/office/drawing/2014/main" xmlns="" id="{B6C25B12-0D8E-45BD-A4FB-3D8EAC051BE6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40246" y="540000"/>
            <a:ext cx="2897123" cy="60993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844;p94">
            <a:extLst>
              <a:ext uri="{FF2B5EF4-FFF2-40B4-BE49-F238E27FC236}">
                <a16:creationId xmlns:a16="http://schemas.microsoft.com/office/drawing/2014/main" xmlns="" id="{A931D2DB-C03F-4870-BBAA-99883E157F29}"/>
              </a:ext>
            </a:extLst>
          </p:cNvPr>
          <p:cNvSpPr txBox="1">
            <a:spLocks/>
          </p:cNvSpPr>
          <p:nvPr/>
        </p:nvSpPr>
        <p:spPr>
          <a:xfrm>
            <a:off x="540000" y="1260000"/>
            <a:ext cx="7689599" cy="3124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12000"/>
              </a:lnSpc>
              <a:spcAft>
                <a:spcPts val="600"/>
              </a:spcAft>
              <a:buClr>
                <a:schemeClr val="lt2"/>
              </a:buClr>
              <a:buSzPts val="1100"/>
            </a:pPr>
            <a:r>
              <a:rPr lang="en-GB" sz="1600" dirty="0" err="1">
                <a:solidFill>
                  <a:srgbClr val="3F3F3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ResultsPlus</a:t>
            </a:r>
            <a:r>
              <a:rPr lang="en-GB" sz="1600" dirty="0">
                <a:solidFill>
                  <a:srgbClr val="3F3F3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 is the free online results analysis tool for teachers – it provides analysis features that other similar solutions don’t. </a:t>
            </a:r>
          </a:p>
          <a:p>
            <a:pPr marL="457200" indent="-457200">
              <a:lnSpc>
                <a:spcPct val="112000"/>
              </a:lnSpc>
              <a:spcAft>
                <a:spcPts val="600"/>
              </a:spcAft>
              <a:buClr>
                <a:srgbClr val="3F3F3F"/>
              </a:buClr>
              <a:buSzPct val="100000"/>
              <a:buFont typeface="Open Sans"/>
              <a:buChar char="•"/>
            </a:pPr>
            <a:r>
              <a:rPr lang="en-GB" sz="1600" dirty="0">
                <a:solidFill>
                  <a:srgbClr val="3F3F3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It provides a detailed breakdown of student performance in Edexcel exams.</a:t>
            </a:r>
          </a:p>
          <a:p>
            <a:pPr marL="457200" indent="-457200">
              <a:lnSpc>
                <a:spcPct val="112000"/>
              </a:lnSpc>
              <a:spcAft>
                <a:spcPts val="600"/>
              </a:spcAft>
              <a:buClr>
                <a:srgbClr val="3F3F3F"/>
              </a:buClr>
              <a:buSzPct val="100000"/>
              <a:buFont typeface="Open Sans"/>
              <a:buChar char="•"/>
            </a:pPr>
            <a:r>
              <a:rPr lang="en-GB" sz="1600" dirty="0">
                <a:solidFill>
                  <a:srgbClr val="3F3F3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It helps identify topics where the student can benefit from further learning and allows this knowledge to inform teaching strategies and approaches.</a:t>
            </a:r>
          </a:p>
          <a:p>
            <a:pPr marL="457200" indent="-457200">
              <a:lnSpc>
                <a:spcPct val="112000"/>
              </a:lnSpc>
              <a:spcAft>
                <a:spcPts val="600"/>
              </a:spcAft>
              <a:buClr>
                <a:srgbClr val="3F3F3F"/>
              </a:buClr>
              <a:buSzPct val="100000"/>
              <a:buFont typeface="Open Sans"/>
              <a:buChar char="•"/>
            </a:pPr>
            <a:r>
              <a:rPr lang="en-GB" sz="1600" dirty="0">
                <a:solidFill>
                  <a:srgbClr val="3F3F3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It provides a comparison of student performance at regional level.</a:t>
            </a:r>
          </a:p>
          <a:p>
            <a:pPr marL="457200" indent="-457200">
              <a:lnSpc>
                <a:spcPct val="112000"/>
              </a:lnSpc>
              <a:spcAft>
                <a:spcPts val="600"/>
              </a:spcAft>
              <a:buClr>
                <a:srgbClr val="3F3F3F"/>
              </a:buClr>
              <a:buSzPct val="100000"/>
              <a:buFont typeface="Open Sans"/>
              <a:buChar char="•"/>
            </a:pPr>
            <a:r>
              <a:rPr lang="en-GB" sz="1600" dirty="0">
                <a:solidFill>
                  <a:srgbClr val="3F3F3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It allows you to view your school’s performance against other Pearson Edexcel schools in your country. You can also find student results analysis from their previous Pearson Edexcel school</a:t>
            </a:r>
          </a:p>
          <a:p>
            <a:pPr marL="457200" indent="-457200">
              <a:lnSpc>
                <a:spcPct val="112000"/>
              </a:lnSpc>
              <a:spcAft>
                <a:spcPts val="600"/>
              </a:spcAft>
              <a:buClr>
                <a:srgbClr val="3F3F3F"/>
              </a:buClr>
              <a:buSzPct val="100000"/>
              <a:buFont typeface="Open Sans"/>
              <a:buChar char="•"/>
            </a:pPr>
            <a:r>
              <a:rPr lang="en-GB" sz="1600" dirty="0">
                <a:solidFill>
                  <a:srgbClr val="3F3F3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Mock exams results can also be fed into the system to produce an analysis, so not just post results! </a:t>
            </a:r>
          </a:p>
          <a:p>
            <a:pPr marL="457200" indent="-457200">
              <a:lnSpc>
                <a:spcPct val="112000"/>
              </a:lnSpc>
              <a:spcAft>
                <a:spcPts val="600"/>
              </a:spcAft>
              <a:buClr>
                <a:srgbClr val="3F3F3F"/>
              </a:buClr>
              <a:buSzPct val="100000"/>
              <a:buFont typeface="Open Sans"/>
              <a:buChar char="•"/>
            </a:pPr>
            <a:r>
              <a:rPr lang="en-GB" sz="1600" dirty="0" err="1">
                <a:solidFill>
                  <a:srgbClr val="3F3F3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ResultsPlus</a:t>
            </a:r>
            <a:r>
              <a:rPr lang="en-GB" sz="1600" dirty="0">
                <a:solidFill>
                  <a:srgbClr val="3F3F3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 Direct gives your students access to their final grades and performance breakdown, wherever they are </a:t>
            </a:r>
          </a:p>
          <a:p>
            <a:pPr marL="457200" indent="-457200">
              <a:lnSpc>
                <a:spcPct val="112000"/>
              </a:lnSpc>
              <a:spcAft>
                <a:spcPts val="600"/>
              </a:spcAft>
              <a:buClr>
                <a:srgbClr val="3F3F3F"/>
              </a:buClr>
              <a:buSzPct val="100000"/>
              <a:buFont typeface="Open Sans"/>
              <a:buChar char="•"/>
            </a:pPr>
            <a:r>
              <a:rPr lang="en-GB" sz="1600" dirty="0">
                <a:solidFill>
                  <a:srgbClr val="3F3F3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Schools can sign up for free </a:t>
            </a:r>
            <a:r>
              <a:rPr lang="en-GB" sz="1600" dirty="0" err="1">
                <a:solidFill>
                  <a:srgbClr val="3F3F3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ResultsPlus</a:t>
            </a:r>
            <a:r>
              <a:rPr lang="en-GB" sz="1600" dirty="0">
                <a:solidFill>
                  <a:srgbClr val="3F3F3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 account in just a few quick and </a:t>
            </a:r>
            <a:br>
              <a:rPr lang="en-GB" sz="1600" dirty="0">
                <a:solidFill>
                  <a:srgbClr val="3F3F3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600" dirty="0">
                <a:solidFill>
                  <a:srgbClr val="3F3F3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easy steps: </a:t>
            </a:r>
            <a:br>
              <a:rPr lang="en-GB" sz="1600" dirty="0">
                <a:solidFill>
                  <a:srgbClr val="3F3F3F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600" u="sng" dirty="0">
                <a:solidFill>
                  <a:schemeClr val="hlink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  <a:hlinkClick r:id="rId3"/>
              </a:rPr>
              <a:t>https://qualifications.pearson.com/en/support/Services/ResultsPlus.html</a:t>
            </a:r>
            <a:endParaRPr lang="en-GB" sz="1600" dirty="0">
              <a:solidFill>
                <a:srgbClr val="3F3F3F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  <a:p>
            <a:pPr>
              <a:lnSpc>
                <a:spcPct val="112000"/>
              </a:lnSpc>
              <a:spcAft>
                <a:spcPts val="600"/>
              </a:spcAft>
              <a:buClr>
                <a:schemeClr val="dk1"/>
              </a:buClr>
              <a:buSzPts val="1400"/>
            </a:pPr>
            <a:endParaRPr lang="en-GB" sz="1600" dirty="0">
              <a:solidFill>
                <a:srgbClr val="3F3F3F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6214844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B89BF57C-0D9E-4EC5-BBD8-A2715324B16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pic>
        <p:nvPicPr>
          <p:cNvPr id="4" name="Google Shape;872;p97" descr="https://lh4.googleusercontent.com/_zZ1uBbJeZIRvXaiBt5ciLSNU5tgciK2iLHTO5Lga4MOxalTpWpHWR8LLoUpkqSbFqidfYGbRmdwbby4IsROK9LiR9hfIgxOnhMQFDn94WNnX1TyCbysxsFklCTulS5Y_TfKufim_Qk">
            <a:extLst>
              <a:ext uri="{FF2B5EF4-FFF2-40B4-BE49-F238E27FC236}">
                <a16:creationId xmlns:a16="http://schemas.microsoft.com/office/drawing/2014/main" xmlns="" id="{54A69C03-CDF0-4DA2-AEE4-53737668D2E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998" y="540000"/>
            <a:ext cx="2737456" cy="95319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873;p97">
            <a:extLst>
              <a:ext uri="{FF2B5EF4-FFF2-40B4-BE49-F238E27FC236}">
                <a16:creationId xmlns:a16="http://schemas.microsoft.com/office/drawing/2014/main" xmlns="" id="{3DCCDFA4-CBF1-48A0-892E-72F97F94EBEC}"/>
              </a:ext>
            </a:extLst>
          </p:cNvPr>
          <p:cNvSpPr txBox="1">
            <a:spLocks/>
          </p:cNvSpPr>
          <p:nvPr/>
        </p:nvSpPr>
        <p:spPr>
          <a:xfrm>
            <a:off x="539998" y="1687977"/>
            <a:ext cx="7973381" cy="3124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12000"/>
              </a:lnSpc>
              <a:spcAft>
                <a:spcPts val="600"/>
              </a:spcAft>
              <a:buClr>
                <a:schemeClr val="dk1"/>
              </a:buClr>
              <a:buSzPts val="1600"/>
            </a:pPr>
            <a:r>
              <a:rPr lang="en-GB" sz="1700" dirty="0" err="1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examWizard</a:t>
            </a: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 is a free tool for teachers containing a bank of past paper questions to help create their own bespoke mock exams and tests to focus on particular topic areas as needed.</a:t>
            </a:r>
          </a:p>
          <a:p>
            <a:pPr marL="457200" indent="-457200">
              <a:lnSpc>
                <a:spcPct val="112000"/>
              </a:lnSpc>
              <a:spcAft>
                <a:spcPts val="600"/>
              </a:spcAft>
              <a:buClr>
                <a:schemeClr val="dk1"/>
              </a:buClr>
              <a:buSzPct val="100000"/>
              <a:buFont typeface="Open Sans"/>
              <a:buChar char="•"/>
            </a:pP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Use existing mark schemes for accurate marking.</a:t>
            </a:r>
          </a:p>
          <a:p>
            <a:pPr marL="457200" indent="-457200">
              <a:lnSpc>
                <a:spcPct val="112000"/>
              </a:lnSpc>
              <a:spcAft>
                <a:spcPts val="600"/>
              </a:spcAft>
              <a:buClr>
                <a:schemeClr val="dk1"/>
              </a:buClr>
              <a:buSzPct val="100000"/>
              <a:buFont typeface="Open Sans"/>
              <a:buChar char="•"/>
            </a:pP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Use existing examiner report for insight.</a:t>
            </a:r>
          </a:p>
          <a:p>
            <a:pPr marL="457200" indent="-457200">
              <a:lnSpc>
                <a:spcPct val="112000"/>
              </a:lnSpc>
              <a:spcAft>
                <a:spcPts val="600"/>
              </a:spcAft>
              <a:buClr>
                <a:schemeClr val="dk1"/>
              </a:buClr>
              <a:buSzPct val="100000"/>
              <a:buFont typeface="Open Sans"/>
              <a:buChar char="•"/>
            </a:pP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Use the results to understand where students need more support, informing teaching strategies. </a:t>
            </a:r>
          </a:p>
          <a:p>
            <a:pPr marL="457200" indent="-457200">
              <a:lnSpc>
                <a:spcPct val="112000"/>
              </a:lnSpc>
              <a:spcAft>
                <a:spcPts val="600"/>
              </a:spcAft>
              <a:buClr>
                <a:schemeClr val="dk1"/>
              </a:buClr>
              <a:buSzPts val="1600"/>
            </a:pP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Unlike other similar question banks, </a:t>
            </a:r>
            <a:r>
              <a:rPr lang="en-GB" sz="1700" dirty="0" err="1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ExamWizard</a:t>
            </a: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 is:</a:t>
            </a:r>
          </a:p>
          <a:p>
            <a:pPr marL="457200" indent="-457200">
              <a:lnSpc>
                <a:spcPct val="112000"/>
              </a:lnSpc>
              <a:spcAft>
                <a:spcPts val="600"/>
              </a:spcAft>
              <a:buClr>
                <a:schemeClr val="dk1"/>
              </a:buClr>
              <a:buSzPct val="100000"/>
              <a:buFont typeface="Open Sans"/>
              <a:buChar char="•"/>
            </a:pP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Available free to all Edexcel centres</a:t>
            </a:r>
          </a:p>
          <a:p>
            <a:pPr marL="457200" indent="-457200">
              <a:lnSpc>
                <a:spcPct val="112000"/>
              </a:lnSpc>
              <a:spcAft>
                <a:spcPts val="600"/>
              </a:spcAft>
              <a:buClr>
                <a:schemeClr val="dk1"/>
              </a:buClr>
              <a:buSzPct val="100000"/>
              <a:buFont typeface="Open Sans"/>
              <a:buChar char="•"/>
            </a:pP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Updated with latest questions faster, following the exam series</a:t>
            </a:r>
          </a:p>
          <a:p>
            <a:pPr marL="457200" indent="-457200">
              <a:lnSpc>
                <a:spcPct val="112000"/>
              </a:lnSpc>
              <a:spcAft>
                <a:spcPts val="600"/>
              </a:spcAft>
              <a:buClr>
                <a:schemeClr val="dk1"/>
              </a:buClr>
              <a:buSzPct val="100000"/>
              <a:buFont typeface="Open Sans"/>
              <a:buChar char="•"/>
            </a:pP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One-stop shop for assessment material with access to whole past </a:t>
            </a:r>
            <a:b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papers and examiner reports as well as the ability to construct </a:t>
            </a:r>
            <a:b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bespoke ones easily with content tagged to specific attributes.</a:t>
            </a:r>
          </a:p>
        </p:txBody>
      </p:sp>
    </p:spTree>
    <p:extLst>
      <p:ext uri="{BB962C8B-B14F-4D97-AF65-F5344CB8AC3E}">
        <p14:creationId xmlns:p14="http://schemas.microsoft.com/office/powerpoint/2010/main" val="28847219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876DAB1-A0A7-4C2B-83E8-0D026724C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540000"/>
            <a:ext cx="7668579" cy="1122300"/>
          </a:xfrm>
        </p:spPr>
        <p:txBody>
          <a:bodyPr wrap="square" lIns="0" tIns="0" rIns="0" bIns="0">
            <a:spAutoFit/>
          </a:bodyPr>
          <a:lstStyle/>
          <a:p>
            <a:r>
              <a:rPr lang="en-GB" dirty="0">
                <a:solidFill>
                  <a:srgbClr val="033156"/>
                </a:solidFill>
              </a:rPr>
              <a:t>New Access to Scripts (ATS)</a:t>
            </a:r>
            <a:br>
              <a:rPr lang="en-GB" dirty="0">
                <a:solidFill>
                  <a:srgbClr val="033156"/>
                </a:solidFill>
              </a:rPr>
            </a:br>
            <a:r>
              <a:rPr lang="en-GB" dirty="0">
                <a:solidFill>
                  <a:srgbClr val="033156"/>
                </a:solidFill>
              </a:rPr>
              <a:t>online portal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8A069439-81BA-43C1-AFC0-98AECF5A58D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p:pic>
        <p:nvPicPr>
          <p:cNvPr id="4" name="Google Shape;879;p98">
            <a:extLst>
              <a:ext uri="{FF2B5EF4-FFF2-40B4-BE49-F238E27FC236}">
                <a16:creationId xmlns:a16="http://schemas.microsoft.com/office/drawing/2014/main" xmlns="" id="{631098E7-5EA0-466D-87EC-62D3AD9AC6D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411310" y="1668149"/>
            <a:ext cx="2634330" cy="34819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880;p98">
            <a:extLst>
              <a:ext uri="{FF2B5EF4-FFF2-40B4-BE49-F238E27FC236}">
                <a16:creationId xmlns:a16="http://schemas.microsoft.com/office/drawing/2014/main" xmlns="" id="{9F2BD1E6-2536-4371-9575-1A33BA13C9E6}"/>
              </a:ext>
            </a:extLst>
          </p:cNvPr>
          <p:cNvSpPr txBox="1">
            <a:spLocks/>
          </p:cNvSpPr>
          <p:nvPr/>
        </p:nvSpPr>
        <p:spPr>
          <a:xfrm>
            <a:off x="540000" y="1800000"/>
            <a:ext cx="6575844" cy="5477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12000"/>
              </a:lnSpc>
              <a:spcAft>
                <a:spcPts val="400"/>
              </a:spcAft>
              <a:buClr>
                <a:schemeClr val="dk1"/>
              </a:buClr>
              <a:buSzPts val="1400"/>
            </a:pPr>
            <a:r>
              <a:rPr lang="en-GB" sz="16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Access to Scripts (ATS) is a free online portal which allows teachers to immediately access electronically marked exam papers.</a:t>
            </a:r>
          </a:p>
          <a:p>
            <a:pPr>
              <a:lnSpc>
                <a:spcPct val="112000"/>
              </a:lnSpc>
              <a:spcAft>
                <a:spcPts val="400"/>
              </a:spcAft>
              <a:buClr>
                <a:schemeClr val="dk1"/>
              </a:buClr>
              <a:buSzPts val="1200"/>
            </a:pPr>
            <a:r>
              <a:rPr lang="en-GB" sz="16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Provides enhanced transparency and: </a:t>
            </a:r>
          </a:p>
          <a:p>
            <a:pPr marL="457200" indent="-457200">
              <a:lnSpc>
                <a:spcPct val="112000"/>
              </a:lnSpc>
              <a:spcAft>
                <a:spcPts val="400"/>
              </a:spcAft>
              <a:buClr>
                <a:schemeClr val="dk1"/>
              </a:buClr>
              <a:buSzPct val="100000"/>
              <a:buFont typeface="Open Sans"/>
              <a:buChar char="•"/>
            </a:pPr>
            <a:r>
              <a:rPr lang="en-GB" sz="16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Offers transparent approach to marking process</a:t>
            </a:r>
          </a:p>
          <a:p>
            <a:pPr marL="457200" indent="-457200">
              <a:lnSpc>
                <a:spcPct val="112000"/>
              </a:lnSpc>
              <a:spcAft>
                <a:spcPts val="400"/>
              </a:spcAft>
              <a:buClr>
                <a:schemeClr val="dk1"/>
              </a:buClr>
              <a:buSzPct val="100000"/>
              <a:buFont typeface="Open Sans"/>
              <a:buChar char="•"/>
            </a:pPr>
            <a:r>
              <a:rPr lang="en-GB" sz="16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Provides better understanding of marking before requests for enquiries about results are made</a:t>
            </a:r>
          </a:p>
          <a:p>
            <a:pPr marL="457200" indent="-457200">
              <a:lnSpc>
                <a:spcPct val="112000"/>
              </a:lnSpc>
              <a:spcAft>
                <a:spcPts val="400"/>
              </a:spcAft>
              <a:buClr>
                <a:schemeClr val="dk1"/>
              </a:buClr>
              <a:buSzPct val="100000"/>
              <a:buFont typeface="Open Sans"/>
              <a:buChar char="•"/>
            </a:pPr>
            <a:r>
              <a:rPr lang="en-GB" sz="16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Provides excellent aid for teaching and preparing other cohorts for examinations by helping you to evaluate a student’s performance on particular questions in relation to what they have been taught.</a:t>
            </a:r>
          </a:p>
          <a:p>
            <a:pPr>
              <a:lnSpc>
                <a:spcPct val="112000"/>
              </a:lnSpc>
              <a:spcAft>
                <a:spcPts val="400"/>
              </a:spcAft>
              <a:buClr>
                <a:schemeClr val="dk1"/>
              </a:buClr>
              <a:buSzPts val="1200"/>
            </a:pPr>
            <a:r>
              <a:rPr lang="en-GB" sz="16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Available instantly from results day for all our examination series, </a:t>
            </a:r>
            <a:br>
              <a:rPr lang="en-GB" sz="16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6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for a defined window, you can view and download scripts which </a:t>
            </a:r>
            <a:br>
              <a:rPr lang="en-GB" sz="16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6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have been marked online free of charge from our self-service </a:t>
            </a:r>
            <a:br>
              <a:rPr lang="en-GB" sz="16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6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portal.</a:t>
            </a:r>
          </a:p>
          <a:p>
            <a:pPr>
              <a:lnSpc>
                <a:spcPct val="112000"/>
              </a:lnSpc>
              <a:spcAft>
                <a:spcPts val="400"/>
              </a:spcAft>
              <a:buClr>
                <a:schemeClr val="dk1"/>
              </a:buClr>
              <a:buSzPts val="1200"/>
            </a:pPr>
            <a:r>
              <a:rPr lang="en-GB" sz="16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For more information on ATS, and the post-results windows, visit our post-results pages.</a:t>
            </a:r>
          </a:p>
          <a:p>
            <a:pPr>
              <a:lnSpc>
                <a:spcPct val="112000"/>
              </a:lnSpc>
              <a:spcAft>
                <a:spcPts val="400"/>
              </a:spcAft>
              <a:buClr>
                <a:schemeClr val="dk1"/>
              </a:buClr>
              <a:buSzPts val="1200"/>
            </a:pPr>
            <a:endParaRPr lang="en-GB" sz="1600" dirty="0">
              <a:solidFill>
                <a:srgbClr val="3F4543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  <a:p>
            <a:pPr>
              <a:lnSpc>
                <a:spcPct val="112000"/>
              </a:lnSpc>
              <a:spcAft>
                <a:spcPts val="400"/>
              </a:spcAft>
              <a:buClr>
                <a:schemeClr val="dk1"/>
              </a:buClr>
              <a:buSzPts val="1200"/>
            </a:pPr>
            <a:endParaRPr lang="en-GB" sz="1600" dirty="0">
              <a:solidFill>
                <a:srgbClr val="3F4543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  <a:p>
            <a:pPr>
              <a:lnSpc>
                <a:spcPct val="112000"/>
              </a:lnSpc>
              <a:spcAft>
                <a:spcPts val="400"/>
              </a:spcAft>
              <a:buClr>
                <a:schemeClr val="dk1"/>
              </a:buClr>
              <a:buSzPts val="1200"/>
            </a:pPr>
            <a:endParaRPr lang="en-GB" sz="1600" dirty="0">
              <a:solidFill>
                <a:srgbClr val="3F4543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4720541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BD6AB3-5E2A-4786-B6E5-C843BA1EF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6325200" cy="1122300"/>
          </a:xfrm>
        </p:spPr>
        <p:txBody>
          <a:bodyPr lIns="0" tIns="0" rIns="0" bIns="0">
            <a:spAutoFit/>
          </a:bodyPr>
          <a:lstStyle/>
          <a:p>
            <a:r>
              <a:rPr lang="en-GB" dirty="0">
                <a:solidFill>
                  <a:srgbClr val="033156"/>
                </a:solidFill>
              </a:rPr>
              <a:t>Pearson international</a:t>
            </a:r>
            <a:br>
              <a:rPr lang="en-GB" dirty="0">
                <a:solidFill>
                  <a:srgbClr val="033156"/>
                </a:solidFill>
              </a:rPr>
            </a:br>
            <a:r>
              <a:rPr lang="en-GB" dirty="0">
                <a:solidFill>
                  <a:srgbClr val="033156"/>
                </a:solidFill>
              </a:rPr>
              <a:t>schools </a:t>
            </a:r>
            <a:r>
              <a:rPr lang="en-GB" dirty="0">
                <a:solidFill>
                  <a:srgbClr val="24B1A6"/>
                </a:solidFill>
              </a:rPr>
              <a:t>community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5A791EE2-571A-4A52-8AAE-DDD6C53A058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258EC7D-561C-424F-A09C-930093AA1F16}"/>
              </a:ext>
            </a:extLst>
          </p:cNvPr>
          <p:cNvSpPr/>
          <p:nvPr/>
        </p:nvSpPr>
        <p:spPr>
          <a:xfrm>
            <a:off x="616431" y="1873147"/>
            <a:ext cx="4975072" cy="46174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12000"/>
              </a:lnSpc>
              <a:spcAft>
                <a:spcPts val="600"/>
              </a:spcAft>
              <a:buClr>
                <a:schemeClr val="dk1"/>
              </a:buClr>
              <a:buSzPts val="1400"/>
            </a:pP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Connect with international teachers </a:t>
            </a:r>
            <a:b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</a:b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around the world.</a:t>
            </a:r>
          </a:p>
          <a:p>
            <a:pPr marL="457200" lvl="0" indent="-457200">
              <a:lnSpc>
                <a:spcPct val="112000"/>
              </a:lnSpc>
              <a:spcAft>
                <a:spcPts val="600"/>
              </a:spcAft>
              <a:buClr>
                <a:schemeClr val="dk1"/>
              </a:buClr>
              <a:buSzPct val="100000"/>
              <a:buFont typeface="Open Sans"/>
              <a:buChar char="•"/>
            </a:pP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Connect with other teachers working in international schools and join groups who have shared interests, subjects or location. </a:t>
            </a:r>
          </a:p>
          <a:p>
            <a:pPr marL="457200" lvl="0" indent="-457200">
              <a:lnSpc>
                <a:spcPct val="112000"/>
              </a:lnSpc>
              <a:spcAft>
                <a:spcPts val="600"/>
              </a:spcAft>
              <a:buClr>
                <a:schemeClr val="dk1"/>
              </a:buClr>
              <a:buSzPct val="100000"/>
              <a:buFont typeface="Open Sans"/>
              <a:buChar char="•"/>
            </a:pP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Read topical news and articles and share yours.</a:t>
            </a:r>
          </a:p>
          <a:p>
            <a:pPr marL="457200" lvl="0" indent="-457200">
              <a:lnSpc>
                <a:spcPct val="112000"/>
              </a:lnSpc>
              <a:spcAft>
                <a:spcPts val="600"/>
              </a:spcAft>
              <a:buClr>
                <a:schemeClr val="dk1"/>
              </a:buClr>
              <a:buSzPct val="100000"/>
              <a:buFont typeface="Open Sans"/>
              <a:buChar char="•"/>
            </a:pP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Advertise jobs at your school or find job opportunities.</a:t>
            </a:r>
          </a:p>
          <a:p>
            <a:pPr marL="457200" lvl="0" indent="-457200">
              <a:lnSpc>
                <a:spcPct val="112000"/>
              </a:lnSpc>
              <a:spcAft>
                <a:spcPts val="600"/>
              </a:spcAft>
              <a:buClr>
                <a:schemeClr val="dk1"/>
              </a:buClr>
              <a:buSzPct val="100000"/>
              <a:buFont typeface="Open Sans"/>
              <a:buChar char="•"/>
            </a:pP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Download free resources.</a:t>
            </a:r>
          </a:p>
          <a:p>
            <a:pPr marL="457200" lvl="0" indent="-457200">
              <a:lnSpc>
                <a:spcPct val="112000"/>
              </a:lnSpc>
              <a:spcAft>
                <a:spcPts val="600"/>
              </a:spcAft>
              <a:buClr>
                <a:schemeClr val="dk1"/>
              </a:buClr>
              <a:buSzPct val="100000"/>
              <a:buFont typeface="Open Sans"/>
              <a:buChar char="•"/>
            </a:pP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Sign up for events.</a:t>
            </a:r>
          </a:p>
          <a:p>
            <a:pPr lvl="0">
              <a:lnSpc>
                <a:spcPct val="112000"/>
              </a:lnSpc>
              <a:spcAft>
                <a:spcPts val="600"/>
              </a:spcAft>
              <a:buClr>
                <a:schemeClr val="dk1"/>
              </a:buClr>
              <a:buSzPts val="1400"/>
            </a:pP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Sign up today at: </a:t>
            </a:r>
            <a:r>
              <a:rPr lang="en-GB" sz="1700" dirty="0">
                <a:solidFill>
                  <a:srgbClr val="3F4543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  <a:hlinkClick r:id="rId2"/>
              </a:rPr>
              <a:t>community.pearsoninternationalschools.com</a:t>
            </a:r>
            <a:endParaRPr lang="en-GB" sz="1700" dirty="0">
              <a:solidFill>
                <a:srgbClr val="3F4543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  <a:p>
            <a:pPr lvl="0">
              <a:lnSpc>
                <a:spcPct val="112000"/>
              </a:lnSpc>
              <a:spcAft>
                <a:spcPts val="600"/>
              </a:spcAft>
              <a:buClr>
                <a:schemeClr val="dk1"/>
              </a:buClr>
              <a:buSzPts val="1400"/>
            </a:pPr>
            <a:endParaRPr lang="en-GB" sz="1700" dirty="0">
              <a:solidFill>
                <a:srgbClr val="3F4543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  <p:pic>
        <p:nvPicPr>
          <p:cNvPr id="5" name="Google Shape;889;p99">
            <a:extLst>
              <a:ext uri="{FF2B5EF4-FFF2-40B4-BE49-F238E27FC236}">
                <a16:creationId xmlns:a16="http://schemas.microsoft.com/office/drawing/2014/main" xmlns="" id="{35523746-F83D-4782-B5D3-D8A1054A691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15616" y="2148413"/>
            <a:ext cx="3003642" cy="28136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09461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6"/>
          <p:cNvSpPr txBox="1">
            <a:spLocks noGrp="1"/>
          </p:cNvSpPr>
          <p:nvPr>
            <p:ph type="sldNum" idx="12"/>
          </p:nvPr>
        </p:nvSpPr>
        <p:spPr>
          <a:xfrm>
            <a:off x="8283608" y="627157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25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1E89FC-26FC-41D5-AEB0-ECA1B2001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6325200" cy="553998"/>
          </a:xfrm>
        </p:spPr>
        <p:txBody>
          <a:bodyPr lIns="0" tIns="0" rIns="0" bIns="0">
            <a:spAutoFit/>
          </a:bodyPr>
          <a:lstStyle/>
          <a:p>
            <a:r>
              <a:rPr lang="en-GB" dirty="0"/>
              <a:t>Aims and objectives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66855AAF-F58A-4045-A49E-368DD42DF30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6E47D16-2222-4202-8865-A41F01492F81}"/>
              </a:ext>
            </a:extLst>
          </p:cNvPr>
          <p:cNvSpPr txBox="1"/>
          <p:nvPr/>
        </p:nvSpPr>
        <p:spPr>
          <a:xfrm>
            <a:off x="540000" y="1260000"/>
            <a:ext cx="7584331" cy="4253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2000"/>
              </a:lnSpc>
              <a:spcAft>
                <a:spcPts val="600"/>
              </a:spcAft>
            </a:pPr>
            <a:r>
              <a:rPr lang="en-GB" sz="2000" b="1" dirty="0"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Understanding assessment and improving delivery in International A level Physics</a:t>
            </a:r>
            <a:endParaRPr lang="en-GB" sz="2000" b="1" dirty="0">
              <a:latin typeface="+mn-lt"/>
            </a:endParaRPr>
          </a:p>
          <a:p>
            <a:pPr>
              <a:lnSpc>
                <a:spcPct val="112000"/>
              </a:lnSpc>
              <a:spcAft>
                <a:spcPts val="600"/>
              </a:spcAft>
            </a:pPr>
            <a:r>
              <a:rPr lang="en-GB" sz="1800" dirty="0">
                <a:latin typeface="+mn-lt"/>
              </a:rPr>
              <a:t>During </a:t>
            </a:r>
            <a:r>
              <a:rPr lang="en-GB" sz="1800" dirty="0" smtClean="0">
                <a:latin typeface="+mn-lt"/>
              </a:rPr>
              <a:t>this module </a:t>
            </a:r>
            <a:r>
              <a:rPr lang="en-GB" sz="1800" dirty="0">
                <a:latin typeface="+mn-lt"/>
              </a:rPr>
              <a:t>you will:</a:t>
            </a:r>
          </a:p>
          <a:p>
            <a:pPr marL="285750" lvl="0" indent="-285750">
              <a:lnSpc>
                <a:spcPct val="112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 smtClean="0">
                <a:latin typeface="+mn-lt"/>
              </a:rPr>
              <a:t>Analyse </a:t>
            </a:r>
            <a:r>
              <a:rPr lang="en-GB" sz="1800" dirty="0">
                <a:latin typeface="+mn-lt"/>
              </a:rPr>
              <a:t>recent question papers and learn which types of question match the different assessment objectives, </a:t>
            </a:r>
          </a:p>
          <a:p>
            <a:pPr marL="285750" lvl="0" indent="-285750">
              <a:lnSpc>
                <a:spcPct val="112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Investigate different assessment objectives, considering how questions in these areas have been answered by looking at feedback from previous exam series</a:t>
            </a:r>
          </a:p>
          <a:p>
            <a:pPr marL="285750" lvl="0" indent="-285750">
              <a:lnSpc>
                <a:spcPct val="112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Discuss strategies for teaching to try and make sure students can access questions targeting different assessment objectives</a:t>
            </a:r>
          </a:p>
          <a:p>
            <a:pPr marL="285750" lvl="0" indent="-285750">
              <a:lnSpc>
                <a:spcPct val="112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Review the support Pearson offers for the qualification</a:t>
            </a:r>
          </a:p>
          <a:p>
            <a:pPr marL="285750" indent="-285750">
              <a:lnSpc>
                <a:spcPct val="112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Network, discuss best practice and share ideas with other teachers.</a:t>
            </a:r>
          </a:p>
        </p:txBody>
      </p:sp>
    </p:spTree>
    <p:extLst>
      <p:ext uri="{BB962C8B-B14F-4D97-AF65-F5344CB8AC3E}">
        <p14:creationId xmlns:p14="http://schemas.microsoft.com/office/powerpoint/2010/main" val="1964943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F066E9D-C20E-4136-880B-EF349B062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6325200" cy="553998"/>
          </a:xfrm>
        </p:spPr>
        <p:txBody>
          <a:bodyPr lIns="0" tIns="0" rIns="0" bIns="0">
            <a:spAutoFit/>
          </a:bodyPr>
          <a:lstStyle/>
          <a:p>
            <a:r>
              <a:rPr lang="en-GB" dirty="0"/>
              <a:t>The Assessment Objectives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334F69FD-817A-46DC-A7AE-5E7DE586949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65A5362B-5D37-44CF-8722-A1F055C079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394039"/>
              </p:ext>
            </p:extLst>
          </p:nvPr>
        </p:nvGraphicFramePr>
        <p:xfrm>
          <a:off x="540000" y="1440000"/>
          <a:ext cx="7922364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3490">
                  <a:extLst>
                    <a:ext uri="{9D8B030D-6E8A-4147-A177-3AD203B41FA5}">
                      <a16:colId xmlns:a16="http://schemas.microsoft.com/office/drawing/2014/main" xmlns="" val="1805228030"/>
                    </a:ext>
                  </a:extLst>
                </a:gridCol>
                <a:gridCol w="6948874">
                  <a:extLst>
                    <a:ext uri="{9D8B030D-6E8A-4147-A177-3AD203B41FA5}">
                      <a16:colId xmlns:a16="http://schemas.microsoft.com/office/drawing/2014/main" xmlns="" val="9424906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672576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AO1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Demonstrate knowledge and understanding of science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106858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AO2a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Application of knowledge and understanding of science in familiar and unfamiliar contexts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77193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AO2b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Analysis and evaluation of scientific information to make judgements and reach conclusions.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6594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AO3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Experimental skills in science, including analysis and evaluation of data and methods.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4721132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7CEEBB3-B036-4A36-B510-29B5A0D4AA87}"/>
              </a:ext>
            </a:extLst>
          </p:cNvPr>
          <p:cNvSpPr txBox="1"/>
          <p:nvPr/>
        </p:nvSpPr>
        <p:spPr>
          <a:xfrm>
            <a:off x="540000" y="4965349"/>
            <a:ext cx="690132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400" b="1" dirty="0"/>
              <a:t>AO1, AO2a and AO2b will be assessed in units 1, 2, 4 &amp; 5 AO3 will be assessed in units 3 &amp; 6.</a:t>
            </a:r>
          </a:p>
        </p:txBody>
      </p:sp>
    </p:spTree>
    <p:extLst>
      <p:ext uri="{BB962C8B-B14F-4D97-AF65-F5344CB8AC3E}">
        <p14:creationId xmlns:p14="http://schemas.microsoft.com/office/powerpoint/2010/main" val="3320253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08B80803-4F15-4C38-8DD8-D1014D4013A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A76B7C56-6C20-4C31-9421-5737A86F4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000" y="887700"/>
            <a:ext cx="6325200" cy="1122300"/>
          </a:xfrm>
        </p:spPr>
        <p:txBody>
          <a:bodyPr/>
          <a:lstStyle/>
          <a:p>
            <a:r>
              <a:rPr lang="en-GB" sz="4000" dirty="0" smtClean="0"/>
              <a:t>AO2a </a:t>
            </a:r>
            <a:r>
              <a:rPr lang="en-GB" sz="4000" dirty="0"/>
              <a:t>&amp; AO2b</a:t>
            </a:r>
          </a:p>
        </p:txBody>
      </p:sp>
    </p:spTree>
    <p:extLst>
      <p:ext uri="{BB962C8B-B14F-4D97-AF65-F5344CB8AC3E}">
        <p14:creationId xmlns:p14="http://schemas.microsoft.com/office/powerpoint/2010/main" val="2863333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4D06003E-ADCD-4939-9E7D-DA2E6B107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6325200" cy="553998"/>
          </a:xfrm>
        </p:spPr>
        <p:txBody>
          <a:bodyPr lIns="0" tIns="0" rIns="0" bIns="0">
            <a:spAutoFit/>
          </a:bodyPr>
          <a:lstStyle/>
          <a:p>
            <a:r>
              <a:rPr lang="en-GB" dirty="0"/>
              <a:t>AO2a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BF389E5C-3651-4211-9DEA-B0636479FB4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7E39F84-7991-4D23-BBCA-3449B30927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0000" y="1620000"/>
            <a:ext cx="6060497" cy="2299027"/>
          </a:xfrm>
        </p:spPr>
        <p:txBody>
          <a:bodyPr wrap="square" lIns="0" tIns="0" rIns="0" bIns="0">
            <a:spAutoFit/>
          </a:bodyPr>
          <a:lstStyle/>
          <a:p>
            <a:pPr marL="0" indent="0">
              <a:lnSpc>
                <a:spcPct val="112000"/>
              </a:lnSpc>
              <a:spcAft>
                <a:spcPts val="600"/>
              </a:spcAft>
              <a:buNone/>
            </a:pPr>
            <a:r>
              <a:rPr lang="en-GB" sz="2400" dirty="0"/>
              <a:t>These include:</a:t>
            </a:r>
          </a:p>
          <a:p>
            <a:pPr indent="-457200">
              <a:lnSpc>
                <a:spcPct val="112000"/>
              </a:lnSpc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2400" dirty="0"/>
              <a:t>Questions involving calculations from data or a graph</a:t>
            </a:r>
          </a:p>
          <a:p>
            <a:pPr indent="-457200">
              <a:lnSpc>
                <a:spcPct val="112000"/>
              </a:lnSpc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2400" dirty="0"/>
              <a:t>Questions involving explanations based on the context of the question.</a:t>
            </a:r>
          </a:p>
        </p:txBody>
      </p:sp>
    </p:spTree>
    <p:extLst>
      <p:ext uri="{BB962C8B-B14F-4D97-AF65-F5344CB8AC3E}">
        <p14:creationId xmlns:p14="http://schemas.microsoft.com/office/powerpoint/2010/main" val="3377424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83D791C3-F3D2-488A-9DAF-BB2A030C1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6325200" cy="553998"/>
          </a:xfrm>
        </p:spPr>
        <p:txBody>
          <a:bodyPr lIns="0" tIns="0" rIns="0" bIns="0">
            <a:spAutoFit/>
          </a:bodyPr>
          <a:lstStyle/>
          <a:p>
            <a:r>
              <a:rPr lang="en-GB" dirty="0"/>
              <a:t>WPH12 Q19c (AO2a x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E83B179F-686F-4E1D-9ED6-49B250B8025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7B2A78D-DEEF-4F57-9EC7-EB8B17662ADF}"/>
              </a:ext>
            </a:extLst>
          </p:cNvPr>
          <p:cNvSpPr/>
          <p:nvPr/>
        </p:nvSpPr>
        <p:spPr>
          <a:xfrm>
            <a:off x="316089" y="1874729"/>
            <a:ext cx="65419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1676301-7056-4F03-87D9-D918053F70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774" t="45751" r="59892" b="29924"/>
          <a:stretch/>
        </p:blipFill>
        <p:spPr bwMode="auto">
          <a:xfrm>
            <a:off x="539999" y="1229710"/>
            <a:ext cx="7122041" cy="47611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51521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83D791C3-F3D2-488A-9DAF-BB2A030C1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6325200" cy="553998"/>
          </a:xfrm>
        </p:spPr>
        <p:txBody>
          <a:bodyPr lIns="0" tIns="0" rIns="0" bIns="0">
            <a:spAutoFit/>
          </a:bodyPr>
          <a:lstStyle/>
          <a:p>
            <a:r>
              <a:rPr lang="en-GB" dirty="0"/>
              <a:t>1</a:t>
            </a:r>
            <a:r>
              <a:rPr lang="en-GB" baseline="30000" dirty="0"/>
              <a:t>st</a:t>
            </a:r>
            <a:r>
              <a:rPr lang="en-GB" dirty="0"/>
              <a:t> answer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E83B179F-686F-4E1D-9ED6-49B250B8025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416DFC4-F8D9-4345-B83A-549F9D201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01" y="1332000"/>
            <a:ext cx="7878786" cy="376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928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1C20F724-1A18-4624-9402-B12F0F641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6325200" cy="553998"/>
          </a:xfrm>
        </p:spPr>
        <p:txBody>
          <a:bodyPr lIns="0" tIns="0" rIns="0" bIns="0">
            <a:spAutoFit/>
          </a:bodyPr>
          <a:lstStyle/>
          <a:p>
            <a:r>
              <a:rPr lang="en-GB" dirty="0"/>
              <a:t>2</a:t>
            </a:r>
            <a:r>
              <a:rPr lang="en-GB" baseline="30000" dirty="0"/>
              <a:t>nd</a:t>
            </a:r>
            <a:r>
              <a:rPr lang="en-GB" dirty="0"/>
              <a:t> answer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12A7E7C0-244B-411B-B6A7-7AB4A91CA6E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D5AF4E2-AADA-4E41-AC32-71BE6C4744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000" y="1440000"/>
            <a:ext cx="8509407" cy="364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60866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5025</TotalTime>
  <Words>988</Words>
  <Application>Microsoft Office PowerPoint</Application>
  <PresentationFormat>On-screen Show (4:3)</PresentationFormat>
  <Paragraphs>141</Paragraphs>
  <Slides>25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Open Sans</vt:lpstr>
      <vt:lpstr>Verdana</vt:lpstr>
      <vt:lpstr>Playfair Display</vt:lpstr>
      <vt:lpstr>Simple Light</vt:lpstr>
      <vt:lpstr>PowerPoint Presentation</vt:lpstr>
      <vt:lpstr>IAL features</vt:lpstr>
      <vt:lpstr>Aims and objectives</vt:lpstr>
      <vt:lpstr>The Assessment Objectives</vt:lpstr>
      <vt:lpstr>AO2a &amp; AO2b</vt:lpstr>
      <vt:lpstr>AO2a</vt:lpstr>
      <vt:lpstr>WPH12 Q19c (AO2a x 4)</vt:lpstr>
      <vt:lpstr>1st answer</vt:lpstr>
      <vt:lpstr>2nd answer</vt:lpstr>
      <vt:lpstr>WPH12 Q13</vt:lpstr>
      <vt:lpstr>1st answer</vt:lpstr>
      <vt:lpstr>2nd answer</vt:lpstr>
      <vt:lpstr>3rd answer</vt:lpstr>
      <vt:lpstr>AO2b</vt:lpstr>
      <vt:lpstr>Marking exercise</vt:lpstr>
      <vt:lpstr>AO3</vt:lpstr>
      <vt:lpstr>AO3 assessment of practical skills</vt:lpstr>
      <vt:lpstr>WPH13 1906</vt:lpstr>
      <vt:lpstr>Support and resources</vt:lpstr>
      <vt:lpstr>Support overview</vt:lpstr>
      <vt:lpstr>PowerPoint Presentation</vt:lpstr>
      <vt:lpstr>PowerPoint Presentation</vt:lpstr>
      <vt:lpstr>New Access to Scripts (ATS) online portal</vt:lpstr>
      <vt:lpstr>Pearson international schools community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</dc:creator>
  <cp:lastModifiedBy>kp</cp:lastModifiedBy>
  <cp:revision>100</cp:revision>
  <dcterms:modified xsi:type="dcterms:W3CDTF">2020-04-21T14:21:24Z</dcterms:modified>
</cp:coreProperties>
</file>